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c72bddaa7484f1a" /><Relationship Type="http://schemas.openxmlformats.org/officeDocument/2006/relationships/extended-properties" Target="/docProps/app.xml" Id="Rb90ca51dda52458c" /><Relationship Type="http://schemas.openxmlformats.org/officeDocument/2006/relationships/officeDocument" Target="/ppt/presentation.xml" Id="Ra8d706c78437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fafd9177444c2"/>
  </p:sldMasterIdLst>
  <p:notesMasterIdLst>
    <p:notesMasterId xmlns:r="http://schemas.openxmlformats.org/officeDocument/2006/relationships" r:id="R8f53c30944b14813"/>
  </p:notesMasterIdLst>
  <p:sldIdLst>
    <p:sldId xmlns:r="http://schemas.openxmlformats.org/officeDocument/2006/relationships" id="256" r:id="R0330afcb8ae0444c"/>
    <p:sldId xmlns:r="http://schemas.openxmlformats.org/officeDocument/2006/relationships" id="257" r:id="R701789b35f744f3e"/>
    <p:sldId xmlns:r="http://schemas.openxmlformats.org/officeDocument/2006/relationships" id="258" r:id="R0b0d1fa8216f441e"/>
    <p:sldId xmlns:r="http://schemas.openxmlformats.org/officeDocument/2006/relationships" id="259" r:id="R7feb51b4e50d41c2"/>
    <p:sldId xmlns:r="http://schemas.openxmlformats.org/officeDocument/2006/relationships" id="260" r:id="R8266a89712b846f7"/>
    <p:sldId xmlns:r="http://schemas.openxmlformats.org/officeDocument/2006/relationships" id="261" r:id="R694ba341a5ea4134"/>
    <p:sldId xmlns:r="http://schemas.openxmlformats.org/officeDocument/2006/relationships" id="262" r:id="R67552f2c82bf4700"/>
    <p:sldId xmlns:r="http://schemas.openxmlformats.org/officeDocument/2006/relationships" id="263" r:id="R3a5edbe4b02e41fa"/>
    <p:sldId xmlns:r="http://schemas.openxmlformats.org/officeDocument/2006/relationships" id="264" r:id="Reef34c8f4a5d4cca"/>
    <p:sldId xmlns:r="http://schemas.openxmlformats.org/officeDocument/2006/relationships" id="265" r:id="Rd52539d6fdd34a3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c86ccdc75242f1" /><Relationship Type="http://schemas.openxmlformats.org/officeDocument/2006/relationships/slideMaster" Target="/ppt/slideMasters/slideMaster1.xml" Id="R308fafd9177444c2" /><Relationship Type="http://schemas.openxmlformats.org/officeDocument/2006/relationships/notesMaster" Target="/ppt/notesMasters/notesMaster1.xml" Id="R8f53c30944b14813" /><Relationship Type="http://schemas.openxmlformats.org/officeDocument/2006/relationships/presProps" Target="/ppt/presProps.xml" Id="Raddb835b17c943f5" /><Relationship Type="http://schemas.openxmlformats.org/officeDocument/2006/relationships/tableStyles" Target="/ppt/tableStyles.xml" Id="Re4f6db2e6238438f" /><Relationship Type="http://schemas.openxmlformats.org/officeDocument/2006/relationships/slide" Target="/ppt/slides/slide1.xml" Id="R0330afcb8ae0444c" /><Relationship Type="http://schemas.openxmlformats.org/officeDocument/2006/relationships/slide" Target="/ppt/slides/slide2.xml" Id="R701789b35f744f3e" /><Relationship Type="http://schemas.openxmlformats.org/officeDocument/2006/relationships/slide" Target="/ppt/slides/slide3.xml" Id="R0b0d1fa8216f441e" /><Relationship Type="http://schemas.openxmlformats.org/officeDocument/2006/relationships/slide" Target="/ppt/slides/slide4.xml" Id="R7feb51b4e50d41c2" /><Relationship Type="http://schemas.openxmlformats.org/officeDocument/2006/relationships/slide" Target="/ppt/slides/slide5.xml" Id="R8266a89712b846f7" /><Relationship Type="http://schemas.openxmlformats.org/officeDocument/2006/relationships/slide" Target="/ppt/slides/slide6.xml" Id="R694ba341a5ea4134" /><Relationship Type="http://schemas.openxmlformats.org/officeDocument/2006/relationships/slide" Target="/ppt/slides/slide7.xml" Id="R67552f2c82bf4700" /><Relationship Type="http://schemas.openxmlformats.org/officeDocument/2006/relationships/slide" Target="/ppt/slides/slide8.xml" Id="R3a5edbe4b02e41fa" /><Relationship Type="http://schemas.openxmlformats.org/officeDocument/2006/relationships/slide" Target="/ppt/slides/slide9.xml" Id="Reef34c8f4a5d4cca" /><Relationship Type="http://schemas.openxmlformats.org/officeDocument/2006/relationships/slide" Target="/ppt/slides/slide10.xml" Id="Rd52539d6fdd34a3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e4a30e5b94a4a0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bf07098f53d48a5" /><Relationship Type="http://schemas.openxmlformats.org/officeDocument/2006/relationships/notesMaster" Target="/ppt/notesMasters/notesMaster1.xml" Id="Rda8896a7fbf44c2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2307af273ad4534" /><Relationship Type="http://schemas.openxmlformats.org/officeDocument/2006/relationships/notesMaster" Target="/ppt/notesMasters/notesMaster1.xml" Id="Rf1d03267bbec484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f9155a951ea4740" /><Relationship Type="http://schemas.openxmlformats.org/officeDocument/2006/relationships/notesMaster" Target="/ppt/notesMasters/notesMaster1.xml" Id="Ra131235358fc49d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a19d9ad05084ab4" /><Relationship Type="http://schemas.openxmlformats.org/officeDocument/2006/relationships/notesMaster" Target="/ppt/notesMasters/notesMaster1.xml" Id="Rdd7cac05c150467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fe9ece4a25d41fe" /><Relationship Type="http://schemas.openxmlformats.org/officeDocument/2006/relationships/notesMaster" Target="/ppt/notesMasters/notesMaster1.xml" Id="Rc5b61a02d0b7413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aad6dc15f1d457a" /><Relationship Type="http://schemas.openxmlformats.org/officeDocument/2006/relationships/notesMaster" Target="/ppt/notesMasters/notesMaster1.xml" Id="Rb3f9625b204844a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78a1ead4f974202" /><Relationship Type="http://schemas.openxmlformats.org/officeDocument/2006/relationships/notesMaster" Target="/ppt/notesMasters/notesMaster1.xml" Id="R3ed6f344ce1946f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cfbfea222c84338" /><Relationship Type="http://schemas.openxmlformats.org/officeDocument/2006/relationships/notesMaster" Target="/ppt/notesMasters/notesMaster1.xml" Id="Ra35138c514b645c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059b48d142c4ffb" /><Relationship Type="http://schemas.openxmlformats.org/officeDocument/2006/relationships/notesMaster" Target="/ppt/notesMasters/notesMaster1.xml" Id="R15dff36e5e5d47a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74927c949744048" /><Relationship Type="http://schemas.openxmlformats.org/officeDocument/2006/relationships/notesMaster" Target="/ppt/notesMasters/notesMaster1.xml" Id="R6bc4ff304f2c453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Superseded cover framing, retained for audit only (replaced 2026-08-13):</a:t>
            </a:r>
          </a:p>
          <a:p xmlns:a="http://schemas.openxmlformats.org/drawingml/2006/main">
            <a:r>
              <a:t>"Application product lock. Company wedge not locked."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repo:docs/superpowers/specs/2026-08-12-attest-submission-system-design.md</a:t>
            </a:r>
          </a:p>
          <a:p xmlns:a="http://schemas.openxmlformats.org/drawingml/2006/main">
            <a:r>
              <a:t>- repo:docs/PRODUCT_DECISION.md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https://www.giftifih.in/young-builders-program</a:t>
            </a:r>
          </a:p>
          <a:p xmlns:a="http://schemas.openxmlformats.org/drawingml/2006/main">
            <a:r>
              <a:t>- repo:docs/MEETING_BRIEF_2026-08-12.md</a:t>
            </a:r>
          </a:p>
          <a:p xmlns:a="http://schemas.openxmlformats.org/drawingml/2006/main">
            <a:r>
              <a:t>- repo:docs/PRODUCT_DECISION.md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workspace:10_GIFT_CITY/00_CONTROL/STATUS.md</a:t>
            </a:r>
          </a:p>
          <a:p xmlns:a="http://schemas.openxmlformats.org/drawingml/2006/main">
            <a:r>
              <a:t>- workspace:10_GIFT_CITY/00_CONTROL/DECISION_LOG.md</a:t>
            </a:r>
          </a:p>
          <a:p xmlns:a="http://schemas.openxmlformats.org/drawingml/2006/main">
            <a:r>
              <a:t>- repo:docs/superpowers/specs/2026-08-12-attest-submission-system-design.md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https://www.ifsca.gov.in/Document/Tender/concept-note_drr-consultation_2003202520032025073433.pdf</a:t>
            </a:r>
          </a:p>
          <a:p xmlns:a="http://schemas.openxmlformats.org/drawingml/2006/main">
            <a:r>
              <a:t>- https://www.ifsca.gov.in/CommonDirect/ViewFile?fileName=Award_of_Contract_under_RFPs_for_DRR_Solution_and_ERP_System_20260309_0153.pdf&amp;id=d575554ec59b09e7fde503d3a82787c7</a:t>
            </a:r>
          </a:p>
          <a:p xmlns:a="http://schemas.openxmlformats.org/drawingml/2006/main">
            <a:r>
              <a:t>- https://bsmedia.business-standard.com/_media/bs/data/announcements/bse/29012026/13c21166-8138-4630-a8b3-4f6b2202472e.pdf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repo:data/synthetic-case.json</a:t>
            </a:r>
          </a:p>
          <a:p xmlns:a="http://schemas.openxmlformats.org/drawingml/2006/main">
            <a:r>
              <a:t>- repo:src/case-engine.js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repo:docs/superpowers/specs/2026-08-12-attest-submission-system-design.md</a:t>
            </a:r>
          </a:p>
          <a:p xmlns:a="http://schemas.openxmlformats.org/drawingml/2006/main">
            <a:r>
              <a:t>- repo:src/case-engine.js</a:t>
            </a:r>
          </a:p>
          <a:p xmlns:a="http://schemas.openxmlformats.org/drawingml/2006/main">
            <a:r>
              <a:t>- repo:src/manifest.js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repo:prototype/app.js</a:t>
            </a:r>
          </a:p>
          <a:p xmlns:a="http://schemas.openxmlformats.org/drawingml/2006/main">
            <a:r>
              <a:t>- repo:artifacts/prototype-trace-1440.png</a:t>
            </a:r>
          </a:p>
          <a:p xmlns:a="http://schemas.openxmlformats.org/drawingml/2006/main">
            <a:r>
              <a:t>- repo:docs/superpowers/specs/2026-08-12-attest-submission-system-design.md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repo:artifacts/prototype-conflict-1440.png</a:t>
            </a:r>
          </a:p>
          <a:p xmlns:a="http://schemas.openxmlformats.org/drawingml/2006/main">
            <a:r>
              <a:t>- repo:artifacts/prototype-receipt-1440.png</a:t>
            </a:r>
          </a:p>
          <a:p xmlns:a="http://schemas.openxmlformats.org/drawingml/2006/main">
            <a:r>
              <a:t>- repo:.superpowers/sdd/2026-08-12-attest-submission-system/task-5-report.md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repo:docs/BUSINESS_VIABILITY.md</a:t>
            </a:r>
          </a:p>
          <a:p xmlns:a="http://schemas.openxmlformats.org/drawingml/2006/main">
            <a:r>
              <a:t>- repo:docs/superpowers/specs/2026-08-12-attest-submission-system-design.md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repo:docs/CONTRIBUTOR_SCOPE.md</a:t>
            </a:r>
          </a:p>
          <a:p xmlns:a="http://schemas.openxmlformats.org/drawingml/2006/main">
            <a:r>
              <a:t>- repo:docs/superpowers/specs/2026-08-12-attest-submission-system-design.md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0bc4156754cd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3f8a50dfb57414b" /><Relationship Type="http://schemas.openxmlformats.org/officeDocument/2006/relationships/slideLayout" Target="/ppt/slideLayouts/slideLayout1.xml" Id="R30c328f447de40c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328f447de40c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4eef682949d6" /><Relationship Type="http://schemas.openxmlformats.org/officeDocument/2006/relationships/image" Target="/ppt/media/image.png" Id="R1162a6dfa1a3469a" /><Relationship Type="http://schemas.openxmlformats.org/officeDocument/2006/relationships/notesSlide" Target="/ppt/notesSlides/notesSlide1.xml" Id="Rdd2fbaa65de84ad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f2d83acb471a" /><Relationship Type="http://schemas.openxmlformats.org/officeDocument/2006/relationships/notesSlide" Target="/ppt/notesSlides/notesSlide10.xml" Id="R4f0ad6fde1f2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b082576ed43ce" /><Relationship Type="http://schemas.openxmlformats.org/officeDocument/2006/relationships/notesSlide" Target="/ppt/notesSlides/notesSlide2.xml" Id="R32eabb7efeeb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214e49ff04723" /><Relationship Type="http://schemas.openxmlformats.org/officeDocument/2006/relationships/notesSlide" Target="/ppt/notesSlides/notesSlide3.xml" Id="Ref5b57a2b9db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7f770c58547f9" /><Relationship Type="http://schemas.openxmlformats.org/officeDocument/2006/relationships/notesSlide" Target="/ppt/notesSlides/notesSlide4.xml" Id="Ra4c064c968f5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df45aaad54265" /><Relationship Type="http://schemas.openxmlformats.org/officeDocument/2006/relationships/notesSlide" Target="/ppt/notesSlides/notesSlide5.xml" Id="R017d8f64152c4f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e3f3893164c2e" /><Relationship Type="http://schemas.openxmlformats.org/officeDocument/2006/relationships/notesSlide" Target="/ppt/notesSlides/notesSlide6.xml" Id="Rac7b88b267e3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5377c01d143ca" /><Relationship Type="http://schemas.openxmlformats.org/officeDocument/2006/relationships/image" Target="/ppt/media/image2.png" Id="R6adcf1405be44c52" /><Relationship Type="http://schemas.openxmlformats.org/officeDocument/2006/relationships/image" Target="/ppt/media/image3.png" Id="R6ca86cada5f54360" /><Relationship Type="http://schemas.openxmlformats.org/officeDocument/2006/relationships/notesSlide" Target="/ppt/notesSlides/notesSlide7.xml" Id="R184cd4c7bd5d406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2c2090714d39" /><Relationship Type="http://schemas.openxmlformats.org/officeDocument/2006/relationships/notesSlide" Target="/ppt/notesSlides/notesSlide8.xml" Id="R48c05831f0c4474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77c834f66445f" /><Relationship Type="http://schemas.openxmlformats.org/officeDocument/2006/relationships/notesSlide" Target="/ppt/notesSlides/notesSlide9.xml" Id="R66ad8680786e49a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DED6C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ver-navy-field">
            <a:extLst xmlns:a="http://schemas.openxmlformats.org/drawingml/2006/main">
              <a:ext uri="{FF2B5EF4-FFF2-40B4-BE49-F238E27FC236}">
                <a16:creationId xmlns:a16="http://schemas.microsoft.com/office/drawing/2014/main" id="{F4AA2631-D68D-42BF-8EFE-C706836B4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2590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F44"/>
          </a:solidFill>
          <a:ln xmlns:a="http://schemas.openxmlformats.org/drawingml/2006/main" w="0">
            <a:solidFill>
              <a:srgbClr val="0A1F44"/>
            </a:solidFill>
            <a:prstDash val="solid"/>
          </a:ln>
        </p:spPr>
      </p:sp>
      <p:sp>
        <p:nvSpPr>
          <p:cNvPr id="2" name="cover-brass-spine">
            <a:extLst xmlns:a="http://schemas.openxmlformats.org/drawingml/2006/main">
              <a:ext uri="{FF2B5EF4-FFF2-40B4-BE49-F238E27FC236}">
                <a16:creationId xmlns:a16="http://schemas.microsoft.com/office/drawing/2014/main" id="{842821FA-C2AD-46EA-9250-51CFADF7F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0"/>
            <a:ext cx="0" cy="6858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87229"/>
            </a:solidFill>
            <a:prstDash val="solid"/>
          </a:ln>
        </p:spPr>
      </p:sp>
      <p:sp>
        <p:nvSpPr>
          <p:cNvPr id="3" name="brand-1">
            <a:extLst xmlns:a="http://schemas.openxmlformats.org/drawingml/2006/main">
              <a:ext uri="{FF2B5EF4-FFF2-40B4-BE49-F238E27FC236}">
                <a16:creationId xmlns:a16="http://schemas.microsoft.com/office/drawing/2014/main" id="{E82BBEBB-4F60-4D91-B496-945951E28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62a6dfa1a3469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458450" y="419100"/>
            <a:ext cx="876300" cy="876300"/>
          </a:xfrm>
          <a:prstGeom xmlns:a="http://schemas.openxmlformats.org/drawingml/2006/main" prst="rect">
            <a:avLst/>
          </a:prstGeom>
        </p:spPr>
      </p:pic>
      <p:sp>
        <p:nvSpPr>
          <p:cNvPr id="5" name="cover-title">
            <a:extLst xmlns:a="http://schemas.openxmlformats.org/drawingml/2006/main">
              <a:ext uri="{FF2B5EF4-FFF2-40B4-BE49-F238E27FC236}">
                <a16:creationId xmlns:a16="http://schemas.microsoft.com/office/drawing/2014/main" id="{B5A5B573-4CAF-4CC8-A995-016B0E3F1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8096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7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57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KRISEVA ATTEST</a:t>
            </a:r>
          </a:p>
        </p:txBody>
      </p:sp>
      <p:sp>
        <p:nvSpPr>
          <p:cNvPr id="6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E9F98030-E3DA-4E0D-9BC2-DC15660FA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81300"/>
            <a:ext cx="6953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0F0E0B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0F0E0B"/>
                </a:solidFill>
                <a:latin typeface="Georgia"/>
                <a:ea typeface="Georgia"/>
                <a:cs typeface="Georgia"/>
              </a:rPr>
              <a:t>An entity-side evidence-integrity and human-accountability layer for AI-assisted regulatory reporting in GIFT IFSC.</a:t>
            </a:r>
          </a:p>
        </p:txBody>
      </p:sp>
      <p:sp>
        <p:nvSpPr>
          <p:cNvPr id="7" name="cover-rule">
            <a:extLst xmlns:a="http://schemas.openxmlformats.org/drawingml/2006/main">
              <a:ext uri="{FF2B5EF4-FFF2-40B4-BE49-F238E27FC236}">
                <a16:creationId xmlns:a16="http://schemas.microsoft.com/office/drawing/2014/main" id="{7D7875C6-CA41-414E-B6B4-FB4F17E53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2430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87229"/>
            </a:solidFill>
            <a:prstDash val="solid"/>
          </a:ln>
        </p:spPr>
      </p:sp>
      <p:sp>
        <p:nvSpPr>
          <p:cNvPr id="8" name="cover-lock">
            <a:extLst xmlns:a="http://schemas.openxmlformats.org/drawingml/2006/main">
              <a:ext uri="{FF2B5EF4-FFF2-40B4-BE49-F238E27FC236}">
                <a16:creationId xmlns:a16="http://schemas.microsoft.com/office/drawing/2014/main" id="{642B9BFA-2020-416E-99B6-8009C013F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71950"/>
            <a:ext cx="6191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A1F4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1F44"/>
                </a:solidFill>
                <a:latin typeface="Arial"/>
                <a:ea typeface="Arial"/>
                <a:cs typeface="Arial"/>
              </a:rPr>
              <a:t>This prototype is final for this application. Whether it becomes the company's product is deliberately still open.</a:t>
            </a:r>
          </a:p>
        </p:txBody>
      </p:sp>
      <p:sp>
        <p:nvSpPr>
          <p:cNvPr id="9" name="cover-boundary">
            <a:extLst xmlns:a="http://schemas.openxmlformats.org/drawingml/2006/main">
              <a:ext uri="{FF2B5EF4-FFF2-40B4-BE49-F238E27FC236}">
                <a16:creationId xmlns:a16="http://schemas.microsoft.com/office/drawing/2014/main" id="{BDCBBCF3-DEF7-4B69-AD76-7548DDADF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006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1650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Research-stage prototype · synthetic data · no filing · no regulator connection</a:t>
            </a:r>
          </a:p>
        </p:txBody>
      </p:sp>
      <p:sp>
        <p:nvSpPr>
          <p:cNvPr id="10" name="cover-number">
            <a:extLst xmlns:a="http://schemas.openxmlformats.org/drawingml/2006/main">
              <a:ext uri="{FF2B5EF4-FFF2-40B4-BE49-F238E27FC236}">
                <a16:creationId xmlns:a16="http://schemas.microsoft.com/office/drawing/2014/main" id="{7B1F0A43-F849-4591-8C92-B35107209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1562100"/>
            <a:ext cx="18097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8100" b="0" i="0">
                <a:solidFill>
                  <a:srgbClr val="A87229"/>
                </a:solidFill>
                <a:latin typeface="Georgia"/>
                <a:ea typeface="Georgia"/>
                <a:cs typeface="Georgia"/>
              </a:defRPr>
            </a:pPr>
            <a:r>
              <a:rPr sz="8100" b="0" i="0">
                <a:solidFill>
                  <a:srgbClr val="A87229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11" name="cover-classification">
            <a:extLst xmlns:a="http://schemas.openxmlformats.org/drawingml/2006/main">
              <a:ext uri="{FF2B5EF4-FFF2-40B4-BE49-F238E27FC236}">
                <a16:creationId xmlns:a16="http://schemas.microsoft.com/office/drawing/2014/main" id="{BA0B73B6-B70C-446F-9F23-8A46744B7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314325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GIFT IFIH</a:t>
            </a:r>
          </a:p>
          <a:p xmlns:a="http://schemas.openxmlformats.org/drawingml/2006/main">
            <a:pPr algn="l">
              <a:defRPr sz="1350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YOUNG BUILDERS</a:t>
            </a:r>
          </a:p>
          <a:p xmlns:a="http://schemas.openxmlformats.org/drawingml/2006/main">
            <a:pPr algn="l">
              <a:defRPr sz="1350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2026</a:t>
            </a:r>
          </a:p>
        </p:txBody>
      </p:sp>
      <p:sp>
        <p:nvSpPr>
          <p:cNvPr id="12" name="cover-page">
            <a:extLst xmlns:a="http://schemas.openxmlformats.org/drawingml/2006/main">
              <a:ext uri="{FF2B5EF4-FFF2-40B4-BE49-F238E27FC236}">
                <a16:creationId xmlns:a16="http://schemas.microsoft.com/office/drawing/2014/main" id="{0B9465ED-9D81-4550-B99E-CE1EDAADF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59055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1050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APPLICATION EVIDENCE</a:t>
            </a:r>
          </a:p>
        </p:txBody>
      </p:sp>
      <p:sp>
        <p:nvSpPr>
          <p:cNvPr id="13" name="footer-cover-url">
            <a:extLst xmlns:a="http://schemas.openxmlformats.org/drawingml/2006/main">
              <a:ext uri="{FF2B5EF4-FFF2-40B4-BE49-F238E27FC236}">
                <a16:creationId xmlns:a16="http://schemas.microsoft.com/office/drawing/2014/main" id="{3F16C25D-511F-4805-9920-AEC0B2F85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286500"/>
            <a:ext cx="190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ayushtiwary-ops.github.io</a:t>
            </a:r>
          </a:p>
          <a:p xmlns:a="http://schemas.openxmlformats.org/drawingml/2006/main">
            <a:pPr algn="l">
              <a:defRPr sz="900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/kriseva-attest</a:t>
            </a:r>
          </a:p>
        </p:txBody>
      </p:sp>
    </p:spTree>
    <p:extLst>
      <p:ext uri="{BB962C8B-B14F-4D97-AF65-F5344CB8AC3E}">
        <p14:creationId xmlns:p14="http://schemas.microsoft.com/office/powerpoint/2010/main" val="118065603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A1F4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brand-10">
            <a:extLst xmlns:a="http://schemas.openxmlformats.org/drawingml/2006/main">
              <a:ext uri="{FF2B5EF4-FFF2-40B4-BE49-F238E27FC236}">
                <a16:creationId xmlns:a16="http://schemas.microsoft.com/office/drawing/2014/main" id="{27D516B9-7681-4BFD-A77E-4AC07FD19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2EFDBD3E-1FA8-4A21-A17C-969018E52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Use eight weeks to lock the wedge, or reject it</a:t>
            </a:r>
          </a:p>
        </p:txBody>
      </p:sp>
      <p:sp>
        <p:nvSpPr>
          <p:cNvPr id="3" name="footer-rule-10">
            <a:extLst xmlns:a="http://schemas.openxmlformats.org/drawingml/2006/main">
              <a:ext uri="{FF2B5EF4-FFF2-40B4-BE49-F238E27FC236}">
                <a16:creationId xmlns:a16="http://schemas.microsoft.com/office/drawing/2014/main" id="{150BDCBA-EB3A-4174-8C09-6F218E42C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4365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3EDE0"/>
            </a:solidFill>
            <a:prstDash val="solid"/>
          </a:ln>
        </p:spPr>
      </p:sp>
      <p:sp>
        <p:nvSpPr>
          <p:cNvPr id="4" name="footer-source-10">
            <a:extLst xmlns:a="http://schemas.openxmlformats.org/drawingml/2006/main">
              <a:ext uri="{FF2B5EF4-FFF2-40B4-BE49-F238E27FC236}">
                <a16:creationId xmlns:a16="http://schemas.microsoft.com/office/drawing/2014/main" id="{3CF9DB8B-6EA4-4DDA-9DD3-3A582D0AE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SOURCES IN SPEAKER NOTES · RESEARCH-STAGE PROTOTYPE</a:t>
            </a:r>
          </a:p>
        </p:txBody>
      </p:sp>
      <p:sp>
        <p:nvSpPr>
          <p:cNvPr id="5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CB8EE582-D35D-454E-9EFF-7A8E5C9CB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57950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10 / 10</a:t>
            </a:r>
          </a:p>
        </p:txBody>
      </p:sp>
      <p:sp>
        <p:nvSpPr>
          <p:cNvPr id="6" name="ask-spine">
            <a:extLst xmlns:a="http://schemas.openxmlformats.org/drawingml/2006/main">
              <a:ext uri="{FF2B5EF4-FFF2-40B4-BE49-F238E27FC236}">
                <a16:creationId xmlns:a16="http://schemas.microsoft.com/office/drawing/2014/main" id="{EC0BFD09-3875-4A85-B8FF-8DDA2CFF5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562100"/>
            <a:ext cx="0" cy="400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87229"/>
            </a:solidFill>
            <a:prstDash val="solid"/>
          </a:ln>
        </p:spPr>
      </p:sp>
      <p:sp>
        <p:nvSpPr>
          <p:cNvPr id="7" name="ask-access-label">
            <a:extLst xmlns:a="http://schemas.openxmlformats.org/drawingml/2006/main">
              <a:ext uri="{FF2B5EF4-FFF2-40B4-BE49-F238E27FC236}">
                <a16:creationId xmlns:a16="http://schemas.microsoft.com/office/drawing/2014/main" id="{BCDCBB66-1609-4776-9C07-2F7AED6E2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954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ACCESS</a:t>
            </a:r>
          </a:p>
        </p:txBody>
      </p:sp>
      <p:sp>
        <p:nvSpPr>
          <p:cNvPr id="8" name="ask-access-copy">
            <a:extLst xmlns:a="http://schemas.openxmlformats.org/drawingml/2006/main">
              <a:ext uri="{FF2B5EF4-FFF2-40B4-BE49-F238E27FC236}">
                <a16:creationId xmlns:a16="http://schemas.microsoft.com/office/drawing/2014/main" id="{2C544711-F167-42E8-9893-EE73F6CC4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52650"/>
            <a:ext cx="4000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2 FME (fund management entity) officers + 2 administrators + 1 independent compliance provider</a:t>
            </a:r>
          </a:p>
        </p:txBody>
      </p:sp>
      <p:sp>
        <p:nvSpPr>
          <p:cNvPr id="9" name="ask-falsify">
            <a:extLst xmlns:a="http://schemas.openxmlformats.org/drawingml/2006/main">
              <a:ext uri="{FF2B5EF4-FFF2-40B4-BE49-F238E27FC236}">
                <a16:creationId xmlns:a16="http://schemas.microsoft.com/office/drawing/2014/main" id="{C2EFE3B0-F1CE-42EC-9EDE-F4F53C107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76750"/>
            <a:ext cx="3810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1950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Help us falsify quickly.</a:t>
            </a:r>
          </a:p>
        </p:txBody>
      </p:sp>
      <p:sp>
        <p:nvSpPr>
          <p:cNvPr id="10" name="ask-challenge-label">
            <a:extLst xmlns:a="http://schemas.openxmlformats.org/drawingml/2006/main">
              <a:ext uri="{FF2B5EF4-FFF2-40B4-BE49-F238E27FC236}">
                <a16:creationId xmlns:a16="http://schemas.microsoft.com/office/drawing/2014/main" id="{8C73DCEF-A0A7-4067-A735-BB94B6EB9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6954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CHALLENGE</a:t>
            </a:r>
          </a:p>
        </p:txBody>
      </p:sp>
      <p:sp>
        <p:nvSpPr>
          <p:cNvPr id="11" name="ask-challenge-copy">
            <a:extLst xmlns:a="http://schemas.openxmlformats.org/drawingml/2006/main">
              <a:ext uri="{FF2B5EF4-FFF2-40B4-BE49-F238E27FC236}">
                <a16:creationId xmlns:a16="http://schemas.microsoft.com/office/drawing/2014/main" id="{052E36EF-351F-48D7-ADCE-9708DCE7F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114550"/>
            <a:ext cx="5524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2100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Is upstream evidence outside DRR/bundled services?</a:t>
            </a:r>
          </a:p>
        </p:txBody>
      </p:sp>
      <p:sp>
        <p:nvSpPr>
          <p:cNvPr id="12" name="ask-test-label">
            <a:extLst xmlns:a="http://schemas.openxmlformats.org/drawingml/2006/main">
              <a:ext uri="{FF2B5EF4-FFF2-40B4-BE49-F238E27FC236}">
                <a16:creationId xmlns:a16="http://schemas.microsoft.com/office/drawing/2014/main" id="{FCF8980F-B355-4B29-A1D8-7A5A4DF2E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5242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TEST</a:t>
            </a:r>
          </a:p>
        </p:txBody>
      </p:sp>
      <p:sp>
        <p:nvSpPr>
          <p:cNvPr id="13" name="ask-test-copy">
            <a:extLst xmlns:a="http://schemas.openxmlformats.org/drawingml/2006/main">
              <a:ext uri="{FF2B5EF4-FFF2-40B4-BE49-F238E27FC236}">
                <a16:creationId xmlns:a16="http://schemas.microsoft.com/office/drawing/2014/main" id="{DE64D126-2BCF-4F2B-93DF-77B19C5D9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886200"/>
            <a:ext cx="5334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3EDE0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F3EDE0"/>
                </a:solidFill>
                <a:latin typeface="Arial"/>
                <a:ea typeface="Arial"/>
                <a:cs typeface="Arial"/>
              </a:rPr>
              <a:t>One controlled synthetic workflow only if discovery survives</a:t>
            </a:r>
          </a:p>
        </p:txBody>
      </p:sp>
      <p:sp>
        <p:nvSpPr>
          <p:cNvPr id="14" name="ask-decide-label">
            <a:extLst xmlns:a="http://schemas.openxmlformats.org/drawingml/2006/main">
              <a:ext uri="{FF2B5EF4-FFF2-40B4-BE49-F238E27FC236}">
                <a16:creationId xmlns:a16="http://schemas.microsoft.com/office/drawing/2014/main" id="{9B05F96B-A14C-475D-AA19-936B235EE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9530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DECIDE</a:t>
            </a:r>
          </a:p>
        </p:txBody>
      </p:sp>
      <p:sp>
        <p:nvSpPr>
          <p:cNvPr id="15" name="ask-decide-copy">
            <a:extLst xmlns:a="http://schemas.openxmlformats.org/drawingml/2006/main">
              <a:ext uri="{FF2B5EF4-FFF2-40B4-BE49-F238E27FC236}">
                <a16:creationId xmlns:a16="http://schemas.microsoft.com/office/drawing/2014/main" id="{97B39DDC-E93F-4A1B-84C8-782E6B897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895850"/>
            <a:ext cx="3810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 i="0">
                <a:solidFill>
                  <a:srgbClr val="A87229"/>
                </a:solidFill>
                <a:latin typeface="Georgia"/>
                <a:ea typeface="Georgia"/>
                <a:cs typeface="Georgia"/>
              </a:defRPr>
            </a:pPr>
            <a:r>
              <a:rPr sz="2100" b="0" i="0">
                <a:solidFill>
                  <a:srgbClr val="A87229"/>
                </a:solidFill>
                <a:latin typeface="Georgia"/>
                <a:ea typeface="Georgia"/>
                <a:cs typeface="Georgia"/>
              </a:rPr>
              <a:t>Lock or reject by week 8</a:t>
            </a:r>
          </a:p>
        </p:txBody>
      </p:sp>
      <p:sp>
        <p:nvSpPr>
          <p:cNvPr id="16" name="footer-ask-links">
            <a:extLst xmlns:a="http://schemas.openxmlformats.org/drawingml/2006/main">
              <a:ext uri="{FF2B5EF4-FFF2-40B4-BE49-F238E27FC236}">
                <a16:creationId xmlns:a16="http://schemas.microsoft.com/office/drawing/2014/main" id="{89B5EA08-9E19-470D-8E8F-1E9F3BDB3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981700"/>
            <a:ext cx="1066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Live: ayushtiwary-ops.github.io/kriseva-attest  ·  Code: github.com/ayushtiwary-ops/kriseva-attest</a:t>
            </a:r>
          </a:p>
        </p:txBody>
      </p:sp>
    </p:spTree>
    <p:extLst>
      <p:ext uri="{BB962C8B-B14F-4D97-AF65-F5344CB8AC3E}">
        <p14:creationId xmlns:p14="http://schemas.microsoft.com/office/powerpoint/2010/main" val="86555364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DED6C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brand-2">
            <a:extLst xmlns:a="http://schemas.openxmlformats.org/drawingml/2006/main">
              <a:ext uri="{FF2B5EF4-FFF2-40B4-BE49-F238E27FC236}">
                <a16:creationId xmlns:a16="http://schemas.microsoft.com/office/drawing/2014/main" id="{97238A98-49EC-4553-B32D-22A132152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24BE217B-B070-4DA8-BF0D-817C98124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The problem: which source backs a reported field?</a:t>
            </a:r>
          </a:p>
        </p:txBody>
      </p:sp>
      <p:sp>
        <p:nvSpPr>
          <p:cNvPr id="3" name="footer-rule-2">
            <a:extLst xmlns:a="http://schemas.openxmlformats.org/drawingml/2006/main">
              <a:ext uri="{FF2B5EF4-FFF2-40B4-BE49-F238E27FC236}">
                <a16:creationId xmlns:a16="http://schemas.microsoft.com/office/drawing/2014/main" id="{652E011F-529D-4E3C-A94B-83006F284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4365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4" name="footer-source-2">
            <a:extLst xmlns:a="http://schemas.openxmlformats.org/drawingml/2006/main">
              <a:ext uri="{FF2B5EF4-FFF2-40B4-BE49-F238E27FC236}">
                <a16:creationId xmlns:a16="http://schemas.microsoft.com/office/drawing/2014/main" id="{11E93A89-165F-4228-BD15-45E48AD59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SOURCES IN SPEAKER NOTES · RESEARCH-STAGE PROTOTYPE</a:t>
            </a:r>
          </a:p>
        </p:txBody>
      </p:sp>
      <p:sp>
        <p:nvSpPr>
          <p:cNvPr id="5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B05085C5-075D-4327-A496-83537E0EB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57950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02 / 10</a:t>
            </a:r>
          </a:p>
        </p:txBody>
      </p:sp>
      <p:sp>
        <p:nvSpPr>
          <p:cNvPr id="6" name="accountability-divider">
            <a:extLst xmlns:a="http://schemas.openxmlformats.org/drawingml/2006/main">
              <a:ext uri="{FF2B5EF4-FFF2-40B4-BE49-F238E27FC236}">
                <a16:creationId xmlns:a16="http://schemas.microsoft.com/office/drawing/2014/main" id="{5C6431BB-7C4A-4198-9401-97925CC5C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28750"/>
            <a:ext cx="0" cy="4095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87229"/>
            </a:solidFill>
            <a:prstDash val="solid"/>
          </a:ln>
        </p:spPr>
      </p:sp>
      <p:sp>
        <p:nvSpPr>
          <p:cNvPr id="7" name="accountability-label">
            <a:extLst xmlns:a="http://schemas.openxmlformats.org/drawingml/2006/main">
              <a:ext uri="{FF2B5EF4-FFF2-40B4-BE49-F238E27FC236}">
                <a16:creationId xmlns:a16="http://schemas.microsoft.com/office/drawing/2014/main" id="{946851CC-9672-40C1-9267-D6104E6BD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ACCOUNTABILITY QUESTION</a:t>
            </a:r>
          </a:p>
        </p:txBody>
      </p:sp>
      <p:sp>
        <p:nvSpPr>
          <p:cNvPr id="8" name="accountability-structured">
            <a:extLst xmlns:a="http://schemas.openxmlformats.org/drawingml/2006/main">
              <a:ext uri="{FF2B5EF4-FFF2-40B4-BE49-F238E27FC236}">
                <a16:creationId xmlns:a16="http://schemas.microsoft.com/office/drawing/2014/main" id="{0969EB97-CECA-4CC0-A976-254CDEE7C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A1F44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A1F44"/>
                </a:solidFill>
                <a:latin typeface="Arial"/>
                <a:ea typeface="Arial"/>
                <a:cs typeface="Arial"/>
              </a:rPr>
              <a:t>Structured returns do not remove the source question.</a:t>
            </a:r>
          </a:p>
        </p:txBody>
      </p:sp>
      <p:sp>
        <p:nvSpPr>
          <p:cNvPr id="9" name="accountability-question">
            <a:extLst xmlns:a="http://schemas.openxmlformats.org/drawingml/2006/main">
              <a:ext uri="{FF2B5EF4-FFF2-40B4-BE49-F238E27FC236}">
                <a16:creationId xmlns:a16="http://schemas.microsoft.com/office/drawing/2014/main" id="{10AA0F30-459C-410A-9495-2453C6C0B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5524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0F0E0B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0F0E0B"/>
                </a:solidFill>
                <a:latin typeface="Georgia"/>
                <a:ea typeface="Georgia"/>
                <a:cs typeface="Georgia"/>
              </a:rPr>
              <a:t>Which source supports this reported field?</a:t>
            </a:r>
          </a:p>
        </p:txBody>
      </p:sp>
      <p:sp>
        <p:nvSpPr>
          <p:cNvPr id="10" name="footer-accountability-caption-1">
            <a:extLst xmlns:a="http://schemas.openxmlformats.org/drawingml/2006/main">
              <a:ext uri="{FF2B5EF4-FFF2-40B4-BE49-F238E27FC236}">
                <a16:creationId xmlns:a16="http://schemas.microsoft.com/office/drawing/2014/main" id="{C3AA4CCA-B81E-446F-928F-1C98075A5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383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STATEMENT</a:t>
            </a:r>
          </a:p>
        </p:txBody>
      </p:sp>
      <p:sp>
        <p:nvSpPr>
          <p:cNvPr id="11" name="accountability-source-rule-1">
            <a:extLst xmlns:a="http://schemas.openxmlformats.org/drawingml/2006/main">
              <a:ext uri="{FF2B5EF4-FFF2-40B4-BE49-F238E27FC236}">
                <a16:creationId xmlns:a16="http://schemas.microsoft.com/office/drawing/2014/main" id="{39775B19-2C1F-4FDA-A81D-42E520BFA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847850"/>
            <a:ext cx="3810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86E"/>
            </a:solidFill>
            <a:prstDash val="solid"/>
          </a:ln>
        </p:spPr>
      </p:sp>
      <p:sp>
        <p:nvSpPr>
          <p:cNvPr id="12" name="footer-accountability-caption-2">
            <a:extLst xmlns:a="http://schemas.openxmlformats.org/drawingml/2006/main">
              <a:ext uri="{FF2B5EF4-FFF2-40B4-BE49-F238E27FC236}">
                <a16:creationId xmlns:a16="http://schemas.microsoft.com/office/drawing/2014/main" id="{056AB5E7-8C36-4E10-94E7-938DDB1ED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26695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LEDGER</a:t>
            </a:r>
          </a:p>
        </p:txBody>
      </p:sp>
      <p:sp>
        <p:nvSpPr>
          <p:cNvPr id="13" name="accountability-source-rule-2">
            <a:extLst xmlns:a="http://schemas.openxmlformats.org/drawingml/2006/main">
              <a:ext uri="{FF2B5EF4-FFF2-40B4-BE49-F238E27FC236}">
                <a16:creationId xmlns:a16="http://schemas.microsoft.com/office/drawing/2014/main" id="{59F9671A-C212-4229-8FD0-0D4D548CF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476500"/>
            <a:ext cx="3810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86E"/>
            </a:solidFill>
            <a:prstDash val="solid"/>
          </a:ln>
        </p:spPr>
      </p:sp>
      <p:sp>
        <p:nvSpPr>
          <p:cNvPr id="14" name="footer-accountability-caption-3">
            <a:extLst xmlns:a="http://schemas.openxmlformats.org/drawingml/2006/main">
              <a:ext uri="{FF2B5EF4-FFF2-40B4-BE49-F238E27FC236}">
                <a16:creationId xmlns:a16="http://schemas.microsoft.com/office/drawing/2014/main" id="{C2CF98DA-F2D7-4BCA-B577-75FA2A444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956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SCHEDULE</a:t>
            </a:r>
          </a:p>
        </p:txBody>
      </p:sp>
      <p:sp>
        <p:nvSpPr>
          <p:cNvPr id="15" name="accountability-source-rule-3">
            <a:extLst xmlns:a="http://schemas.openxmlformats.org/drawingml/2006/main">
              <a:ext uri="{FF2B5EF4-FFF2-40B4-BE49-F238E27FC236}">
                <a16:creationId xmlns:a16="http://schemas.microsoft.com/office/drawing/2014/main" id="{B3D417C2-C1F9-4B4D-83F8-CC07F6A00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105150"/>
            <a:ext cx="3810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86E"/>
            </a:solidFill>
            <a:prstDash val="solid"/>
          </a:ln>
        </p:spPr>
      </p:sp>
      <p:sp>
        <p:nvSpPr>
          <p:cNvPr id="16" name="accountability-evidence">
            <a:extLst xmlns:a="http://schemas.openxmlformats.org/drawingml/2006/main">
              <a:ext uri="{FF2B5EF4-FFF2-40B4-BE49-F238E27FC236}">
                <a16:creationId xmlns:a16="http://schemas.microsoft.com/office/drawing/2014/main" id="{FAE4E58E-E286-4844-8003-93D556F9F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429000"/>
            <a:ext cx="3905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Statements, ledgers and schedules can disagree or leave evidence missing.</a:t>
            </a:r>
          </a:p>
        </p:txBody>
      </p:sp>
      <p:sp>
        <p:nvSpPr>
          <p:cNvPr id="17" name="accountability-unknowns">
            <a:extLst xmlns:a="http://schemas.openxmlformats.org/drawingml/2006/main">
              <a:ext uri="{FF2B5EF4-FFF2-40B4-BE49-F238E27FC236}">
                <a16:creationId xmlns:a16="http://schemas.microsoft.com/office/drawing/2014/main" id="{A628B3C8-127C-4CC2-AD33-A8EEEC272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686300"/>
            <a:ext cx="3905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625B53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625B53"/>
                </a:solidFill>
                <a:latin typeface="Arial"/>
                <a:ea typeface="Arial"/>
                <a:cs typeface="Arial"/>
              </a:rPr>
              <a:t>The operator, buyer, frequency, pain and willingness to pay remain unvalidated.</a:t>
            </a:r>
          </a:p>
        </p:txBody>
      </p:sp>
    </p:spTree>
    <p:extLst>
      <p:ext uri="{BB962C8B-B14F-4D97-AF65-F5344CB8AC3E}">
        <p14:creationId xmlns:p14="http://schemas.microsoft.com/office/powerpoint/2010/main" val="116115169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DED6C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brand-3">
            <a:extLst xmlns:a="http://schemas.openxmlformats.org/drawingml/2006/main">
              <a:ext uri="{FF2B5EF4-FFF2-40B4-BE49-F238E27FC236}">
                <a16:creationId xmlns:a16="http://schemas.microsoft.com/office/drawing/2014/main" id="{3282CEEA-3449-4F36-B020-037438611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DCC29FF5-B191-4A9E-BE50-B6BDAE1BD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DRR targets submission; evidence starts upstream</a:t>
            </a:r>
          </a:p>
        </p:txBody>
      </p:sp>
      <p:sp>
        <p:nvSpPr>
          <p:cNvPr id="3" name="footer-rule-3">
            <a:extLst xmlns:a="http://schemas.openxmlformats.org/drawingml/2006/main">
              <a:ext uri="{FF2B5EF4-FFF2-40B4-BE49-F238E27FC236}">
                <a16:creationId xmlns:a16="http://schemas.microsoft.com/office/drawing/2014/main" id="{07883276-FBE1-451B-8B71-78AF50F41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4365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4" name="footer-source-3">
            <a:extLst xmlns:a="http://schemas.openxmlformats.org/drawingml/2006/main">
              <a:ext uri="{FF2B5EF4-FFF2-40B4-BE49-F238E27FC236}">
                <a16:creationId xmlns:a16="http://schemas.microsoft.com/office/drawing/2014/main" id="{1B53BFC3-106E-4A16-89F9-5E9EA753F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SOURCES IN SPEAKER NOTES · RESEARCH-STAGE PROTOTYPE</a:t>
            </a:r>
          </a:p>
        </p:txBody>
      </p:sp>
      <p:sp>
        <p:nvSpPr>
          <p:cNvPr id="5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CF6788E3-3159-4A89-8E3A-D41C7F235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57950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03 / 10</a:t>
            </a:r>
          </a:p>
        </p:txBody>
      </p:sp>
      <p:sp>
        <p:nvSpPr>
          <p:cNvPr id="6" name="boundary-left">
            <a:extLst xmlns:a="http://schemas.openxmlformats.org/drawingml/2006/main">
              <a:ext uri="{FF2B5EF4-FFF2-40B4-BE49-F238E27FC236}">
                <a16:creationId xmlns:a16="http://schemas.microsoft.com/office/drawing/2014/main" id="{A8F9996F-8385-44EF-B247-123581C55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333500"/>
            <a:ext cx="6096000" cy="501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F44"/>
          </a:solidFill>
          <a:ln xmlns:a="http://schemas.openxmlformats.org/drawingml/2006/main" w="0">
            <a:solidFill>
              <a:srgbClr val="0A1F44"/>
            </a:solidFill>
            <a:prstDash val="solid"/>
          </a:ln>
        </p:spPr>
      </p:sp>
      <p:sp>
        <p:nvSpPr>
          <p:cNvPr id="7" name="boundary-spine">
            <a:extLst xmlns:a="http://schemas.openxmlformats.org/drawingml/2006/main">
              <a:ext uri="{FF2B5EF4-FFF2-40B4-BE49-F238E27FC236}">
                <a16:creationId xmlns:a16="http://schemas.microsoft.com/office/drawing/2014/main" id="{BF6DDBF2-4C53-455B-8668-FD9D3B883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333500"/>
            <a:ext cx="0" cy="5010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87229"/>
            </a:solidFill>
            <a:prstDash val="solid"/>
          </a:ln>
        </p:spPr>
      </p:sp>
      <p:sp>
        <p:nvSpPr>
          <p:cNvPr id="8" name="boundary-drr">
            <a:extLst xmlns:a="http://schemas.openxmlformats.org/drawingml/2006/main">
              <a:ext uri="{FF2B5EF4-FFF2-40B4-BE49-F238E27FC236}">
                <a16:creationId xmlns:a16="http://schemas.microsoft.com/office/drawing/2014/main" id="{B11B3559-A41C-448D-A79D-ACFEB9867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52600"/>
            <a:ext cx="4762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800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4800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DRR</a:t>
            </a:r>
          </a:p>
        </p:txBody>
      </p:sp>
      <p:sp>
        <p:nvSpPr>
          <p:cNvPr id="9" name="boundary-drr-copy">
            <a:extLst xmlns:a="http://schemas.openxmlformats.org/drawingml/2006/main">
              <a:ext uri="{FF2B5EF4-FFF2-40B4-BE49-F238E27FC236}">
                <a16:creationId xmlns:a16="http://schemas.microsoft.com/office/drawing/2014/main" id="{A2EF459F-D44D-4B70-B9E6-326D9ECC3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81300"/>
            <a:ext cx="47625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DRR (IFSCA's Digital Regulatory Reporting platform, procured 2026): structured reporting channels, validation and submission infrastructure.</a:t>
            </a:r>
          </a:p>
        </p:txBody>
      </p:sp>
      <p:sp>
        <p:nvSpPr>
          <p:cNvPr id="10" name="boundary-attest">
            <a:extLst xmlns:a="http://schemas.openxmlformats.org/drawingml/2006/main">
              <a:ext uri="{FF2B5EF4-FFF2-40B4-BE49-F238E27FC236}">
                <a16:creationId xmlns:a16="http://schemas.microsoft.com/office/drawing/2014/main" id="{6DC587BD-2664-4CC4-9035-92B8AD3DE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752600"/>
            <a:ext cx="4762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8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48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ATTEST</a:t>
            </a:r>
          </a:p>
        </p:txBody>
      </p:sp>
      <p:sp>
        <p:nvSpPr>
          <p:cNvPr id="11" name="boundary-attest-copy">
            <a:extLst xmlns:a="http://schemas.openxmlformats.org/drawingml/2006/main">
              <a:ext uri="{FF2B5EF4-FFF2-40B4-BE49-F238E27FC236}">
                <a16:creationId xmlns:a16="http://schemas.microsoft.com/office/drawing/2014/main" id="{9C902F75-CFF8-40A0-B3B4-0C6A14603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781300"/>
            <a:ext cx="476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 i="0">
                <a:solidFill>
                  <a:srgbClr val="0F0E0B"/>
                </a:solidFill>
                <a:latin typeface="Georgia"/>
                <a:ea typeface="Georgia"/>
                <a:cs typeface="Georgia"/>
              </a:defRPr>
            </a:pPr>
            <a:r>
              <a:rPr sz="2025" b="0" i="0">
                <a:solidFill>
                  <a:srgbClr val="0F0E0B"/>
                </a:solidFill>
                <a:latin typeface="Georgia"/>
                <a:ea typeface="Georgia"/>
                <a:cs typeface="Georgia"/>
              </a:rPr>
              <a:t>Provider-neutral source references, disagreement and human review</a:t>
            </a:r>
          </a:p>
        </p:txBody>
      </p:sp>
      <p:sp>
        <p:nvSpPr>
          <p:cNvPr id="12" name="boundary-limit">
            <a:extLst xmlns:a="http://schemas.openxmlformats.org/drawingml/2006/main">
              <a:ext uri="{FF2B5EF4-FFF2-40B4-BE49-F238E27FC236}">
                <a16:creationId xmlns:a16="http://schemas.microsoft.com/office/drawing/2014/main" id="{A659047E-9D76-4526-AE9C-F8C1C370B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55295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96491A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96491A"/>
                </a:solidFill>
                <a:latin typeface="Arial"/>
                <a:ea typeface="Arial"/>
                <a:cs typeface="Arial"/>
              </a:rPr>
              <a:t>No filing. No DRR connection. No claimed gap.</a:t>
            </a:r>
          </a:p>
        </p:txBody>
      </p:sp>
      <p:sp>
        <p:nvSpPr>
          <p:cNvPr id="13" name="boundary-absence">
            <a:extLst xmlns:a="http://schemas.openxmlformats.org/drawingml/2006/main">
              <a:ext uri="{FF2B5EF4-FFF2-40B4-BE49-F238E27FC236}">
                <a16:creationId xmlns:a16="http://schemas.microsoft.com/office/drawing/2014/main" id="{041A36DD-65A1-48E6-B231-954664D2C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39115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A87229"/>
                </a:solidFill>
                <a:latin typeface="Arial"/>
                <a:ea typeface="Arial"/>
                <a:cs typeface="Arial"/>
              </a:rPr>
              <a:t>Public absence is not proof.</a:t>
            </a:r>
          </a:p>
        </p:txBody>
      </p:sp>
    </p:spTree>
    <p:extLst>
      <p:ext uri="{BB962C8B-B14F-4D97-AF65-F5344CB8AC3E}">
        <p14:creationId xmlns:p14="http://schemas.microsoft.com/office/powerpoint/2010/main" val="166541305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EDE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brand-4">
            <a:extLst xmlns:a="http://schemas.openxmlformats.org/drawingml/2006/main">
              <a:ext uri="{FF2B5EF4-FFF2-40B4-BE49-F238E27FC236}">
                <a16:creationId xmlns:a16="http://schemas.microsoft.com/office/drawing/2014/main" id="{A1356B80-DAFF-4D04-8924-71904397D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D2FFE3BB-ACE0-4048-B7DA-A441E834C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One fictional case makes three evidence states visible</a:t>
            </a:r>
          </a:p>
        </p:txBody>
      </p:sp>
      <p:sp>
        <p:nvSpPr>
          <p:cNvPr id="3" name="footer-rule-4">
            <a:extLst xmlns:a="http://schemas.openxmlformats.org/drawingml/2006/main">
              <a:ext uri="{FF2B5EF4-FFF2-40B4-BE49-F238E27FC236}">
                <a16:creationId xmlns:a16="http://schemas.microsoft.com/office/drawing/2014/main" id="{27EDF418-CD0A-4469-AF14-4339F6EC2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4365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4" name="footer-source-4">
            <a:extLst xmlns:a="http://schemas.openxmlformats.org/drawingml/2006/main">
              <a:ext uri="{FF2B5EF4-FFF2-40B4-BE49-F238E27FC236}">
                <a16:creationId xmlns:a16="http://schemas.microsoft.com/office/drawing/2014/main" id="{B6D1675A-AE50-479A-A1D4-8A5FED080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SOURCES IN SPEAKER NOTES · RESEARCH-STAGE PROTOTYPE</a:t>
            </a:r>
          </a:p>
        </p:txBody>
      </p:sp>
      <p:sp>
        <p:nvSpPr>
          <p:cNvPr id="5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ACA0E632-E184-4FAF-B795-E2530DF98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57950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04 / 10</a:t>
            </a:r>
          </a:p>
        </p:txBody>
      </p:sp>
      <p:sp>
        <p:nvSpPr>
          <p:cNvPr id="6" name="case-entity">
            <a:extLst xmlns:a="http://schemas.openxmlformats.org/drawingml/2006/main">
              <a:ext uri="{FF2B5EF4-FFF2-40B4-BE49-F238E27FC236}">
                <a16:creationId xmlns:a16="http://schemas.microsoft.com/office/drawing/2014/main" id="{E5749479-D11D-4D58-B5CA-F30F456C6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38300"/>
            <a:ext cx="3238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Meridian Horizon Fund I (Meridian Horizon Fund Management IFSC Pvt Ltd)</a:t>
            </a:r>
          </a:p>
        </p:txBody>
      </p:sp>
      <p:sp>
        <p:nvSpPr>
          <p:cNvPr id="7" name="case-period">
            <a:extLst xmlns:a="http://schemas.openxmlformats.org/drawingml/2006/main">
              <a:ext uri="{FF2B5EF4-FFF2-40B4-BE49-F238E27FC236}">
                <a16:creationId xmlns:a16="http://schemas.microsoft.com/office/drawing/2014/main" id="{64727C02-05E8-46E4-A410-275607D83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F0E0B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0F0E0B"/>
                </a:solidFill>
                <a:latin typeface="Courier New"/>
                <a:ea typeface="Courier New"/>
                <a:cs typeface="Courier New"/>
              </a:rPr>
              <a:t>QE 30 Jun 2026</a:t>
            </a:r>
          </a:p>
        </p:txBody>
      </p:sp>
      <p:sp>
        <p:nvSpPr>
          <p:cNvPr id="8" name="case-marker">
            <a:extLst xmlns:a="http://schemas.openxmlformats.org/drawingml/2006/main">
              <a:ext uri="{FF2B5EF4-FFF2-40B4-BE49-F238E27FC236}">
                <a16:creationId xmlns:a16="http://schemas.microsoft.com/office/drawing/2014/main" id="{331BD626-BD64-4AB8-9284-000D850C2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FICTIONAL</a:t>
            </a:r>
          </a:p>
        </p:txBody>
      </p:sp>
      <p:sp>
        <p:nvSpPr>
          <p:cNvPr id="9" name="case-divider">
            <a:extLst xmlns:a="http://schemas.openxmlformats.org/drawingml/2006/main">
              <a:ext uri="{FF2B5EF4-FFF2-40B4-BE49-F238E27FC236}">
                <a16:creationId xmlns:a16="http://schemas.microsoft.com/office/drawing/2014/main" id="{C916801D-CFDD-478F-9F10-150E41968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447800"/>
            <a:ext cx="0" cy="4305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10" name="case-row-rule-1">
            <a:extLst xmlns:a="http://schemas.openxmlformats.org/drawingml/2006/main">
              <a:ext uri="{FF2B5EF4-FFF2-40B4-BE49-F238E27FC236}">
                <a16:creationId xmlns:a16="http://schemas.microsoft.com/office/drawing/2014/main" id="{445C5213-BD45-4236-88B0-3852C4DC9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686050"/>
            <a:ext cx="685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86E"/>
            </a:solidFill>
            <a:prstDash val="solid"/>
          </a:ln>
        </p:spPr>
      </p:sp>
      <p:sp>
        <p:nvSpPr>
          <p:cNvPr id="11" name="case-row-status-1">
            <a:extLst xmlns:a="http://schemas.openxmlformats.org/drawingml/2006/main">
              <a:ext uri="{FF2B5EF4-FFF2-40B4-BE49-F238E27FC236}">
                <a16:creationId xmlns:a16="http://schemas.microsoft.com/office/drawing/2014/main" id="{68C53440-2CFE-4F51-B6B4-C8E97B5C2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5621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15B43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215B43"/>
                </a:solidFill>
                <a:latin typeface="Courier New"/>
                <a:ea typeface="Courier New"/>
                <a:cs typeface="Courier New"/>
              </a:rPr>
              <a:t>SUPPORTED</a:t>
            </a:r>
          </a:p>
        </p:txBody>
      </p:sp>
      <p:sp>
        <p:nvSpPr>
          <p:cNvPr id="12" name="case-row-label-1">
            <a:extLst xmlns:a="http://schemas.openxmlformats.org/drawingml/2006/main">
              <a:ext uri="{FF2B5EF4-FFF2-40B4-BE49-F238E27FC236}">
                <a16:creationId xmlns:a16="http://schemas.microsoft.com/office/drawing/2014/main" id="{25D2DD0A-82A8-451E-AD0D-670DADC02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86690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175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Closing NAV</a:t>
            </a:r>
          </a:p>
        </p:txBody>
      </p:sp>
      <p:sp>
        <p:nvSpPr>
          <p:cNvPr id="13" name="case-row-copy-1">
            <a:extLst xmlns:a="http://schemas.openxmlformats.org/drawingml/2006/main">
              <a:ext uri="{FF2B5EF4-FFF2-40B4-BE49-F238E27FC236}">
                <a16:creationId xmlns:a16="http://schemas.microsoft.com/office/drawing/2014/main" id="{93C8084A-8314-4ECA-BFEA-4D60D7754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924050"/>
            <a:ext cx="3619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F0E0B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0F0E0B"/>
                </a:solidFill>
                <a:latin typeface="Arial"/>
                <a:ea typeface="Arial"/>
                <a:cs typeface="Arial"/>
              </a:rPr>
              <a:t>USD 12.4M agrees across two sources</a:t>
            </a:r>
          </a:p>
        </p:txBody>
      </p:sp>
      <p:sp>
        <p:nvSpPr>
          <p:cNvPr id="14" name="case-row-rule-2">
            <a:extLst xmlns:a="http://schemas.openxmlformats.org/drawingml/2006/main">
              <a:ext uri="{FF2B5EF4-FFF2-40B4-BE49-F238E27FC236}">
                <a16:creationId xmlns:a16="http://schemas.microsoft.com/office/drawing/2014/main" id="{78AE843A-43E9-4304-B7EC-601F1244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038600"/>
            <a:ext cx="685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86E"/>
            </a:solidFill>
            <a:prstDash val="solid"/>
          </a:ln>
        </p:spPr>
      </p:sp>
      <p:sp>
        <p:nvSpPr>
          <p:cNvPr id="15" name="case-row-status-2">
            <a:extLst xmlns:a="http://schemas.openxmlformats.org/drawingml/2006/main">
              <a:ext uri="{FF2B5EF4-FFF2-40B4-BE49-F238E27FC236}">
                <a16:creationId xmlns:a16="http://schemas.microsoft.com/office/drawing/2014/main" id="{74486688-0C33-49C3-B9B7-502DAFD40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9146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96491A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96491A"/>
                </a:solidFill>
                <a:latin typeface="Courier New"/>
                <a:ea typeface="Courier New"/>
                <a:cs typeface="Courier New"/>
              </a:rPr>
              <a:t>CONFLICTING</a:t>
            </a:r>
          </a:p>
        </p:txBody>
      </p:sp>
      <p:sp>
        <p:nvSpPr>
          <p:cNvPr id="16" name="case-row-label-2">
            <a:extLst xmlns:a="http://schemas.openxmlformats.org/drawingml/2006/main">
              <a:ext uri="{FF2B5EF4-FFF2-40B4-BE49-F238E27FC236}">
                <a16:creationId xmlns:a16="http://schemas.microsoft.com/office/drawing/2014/main" id="{23889F33-0426-44FE-BBA6-14C6EB037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21945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175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Committed capital</a:t>
            </a:r>
          </a:p>
        </p:txBody>
      </p:sp>
      <p:sp>
        <p:nvSpPr>
          <p:cNvPr id="17" name="case-row-copy-2">
            <a:extLst xmlns:a="http://schemas.openxmlformats.org/drawingml/2006/main">
              <a:ext uri="{FF2B5EF4-FFF2-40B4-BE49-F238E27FC236}">
                <a16:creationId xmlns:a16="http://schemas.microsoft.com/office/drawing/2014/main" id="{B89F242C-A454-4020-AC29-ECA69F4AE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276600"/>
            <a:ext cx="3619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F0E0B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0F0E0B"/>
                </a:solidFill>
                <a:latin typeface="Arial"/>
                <a:ea typeface="Arial"/>
                <a:cs typeface="Arial"/>
              </a:rPr>
              <a:t>USD 25M vs USD 24M</a:t>
            </a:r>
          </a:p>
        </p:txBody>
      </p:sp>
      <p:sp>
        <p:nvSpPr>
          <p:cNvPr id="18" name="case-row-rule-3">
            <a:extLst xmlns:a="http://schemas.openxmlformats.org/drawingml/2006/main">
              <a:ext uri="{FF2B5EF4-FFF2-40B4-BE49-F238E27FC236}">
                <a16:creationId xmlns:a16="http://schemas.microsoft.com/office/drawing/2014/main" id="{806C2479-ABAC-47D9-A913-ECB25656D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391150"/>
            <a:ext cx="685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86E"/>
            </a:solidFill>
            <a:prstDash val="solid"/>
          </a:ln>
        </p:spPr>
      </p:sp>
      <p:sp>
        <p:nvSpPr>
          <p:cNvPr id="19" name="case-row-status-3">
            <a:extLst xmlns:a="http://schemas.openxmlformats.org/drawingml/2006/main">
              <a:ext uri="{FF2B5EF4-FFF2-40B4-BE49-F238E27FC236}">
                <a16:creationId xmlns:a16="http://schemas.microsoft.com/office/drawing/2014/main" id="{CC8EA99A-C779-4560-A17B-9477F31EF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2672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UNSUPPORTED</a:t>
            </a:r>
          </a:p>
        </p:txBody>
      </p:sp>
      <p:sp>
        <p:nvSpPr>
          <p:cNvPr id="20" name="case-row-label-3">
            <a:extLst xmlns:a="http://schemas.openxmlformats.org/drawingml/2006/main">
              <a:ext uri="{FF2B5EF4-FFF2-40B4-BE49-F238E27FC236}">
                <a16:creationId xmlns:a16="http://schemas.microsoft.com/office/drawing/2014/main" id="{F8DF9460-CF1C-4B4F-BCE1-5C0BF09FF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57200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175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Complaints closed</a:t>
            </a:r>
          </a:p>
        </p:txBody>
      </p:sp>
      <p:sp>
        <p:nvSpPr>
          <p:cNvPr id="21" name="case-row-copy-3">
            <a:extLst xmlns:a="http://schemas.openxmlformats.org/drawingml/2006/main">
              <a:ext uri="{FF2B5EF4-FFF2-40B4-BE49-F238E27FC236}">
                <a16:creationId xmlns:a16="http://schemas.microsoft.com/office/drawing/2014/main" id="{24E8FC64-9FC9-4596-BBF4-0CDAC8551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629150"/>
            <a:ext cx="3619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F0E0B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0F0E0B"/>
                </a:solidFill>
                <a:latin typeface="Arial"/>
                <a:ea typeface="Arial"/>
                <a:cs typeface="Arial"/>
              </a:rPr>
              <a:t>no candidate evidence</a:t>
            </a:r>
          </a:p>
        </p:txBody>
      </p:sp>
    </p:spTree>
    <p:extLst>
      <p:ext uri="{BB962C8B-B14F-4D97-AF65-F5344CB8AC3E}">
        <p14:creationId xmlns:p14="http://schemas.microsoft.com/office/powerpoint/2010/main" val="12829303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DED6C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brand-5">
            <a:extLst xmlns:a="http://schemas.openxmlformats.org/drawingml/2006/main">
              <a:ext uri="{FF2B5EF4-FFF2-40B4-BE49-F238E27FC236}">
                <a16:creationId xmlns:a16="http://schemas.microsoft.com/office/drawing/2014/main" id="{29EB6A1C-98C8-40EC-AAD8-D67787DCE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58EF20D4-0043-497C-AE45-CD7BC1F29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Preserve the handoff, not just the answer</a:t>
            </a:r>
          </a:p>
        </p:txBody>
      </p:sp>
      <p:sp>
        <p:nvSpPr>
          <p:cNvPr id="3" name="footer-rule-5">
            <a:extLst xmlns:a="http://schemas.openxmlformats.org/drawingml/2006/main">
              <a:ext uri="{FF2B5EF4-FFF2-40B4-BE49-F238E27FC236}">
                <a16:creationId xmlns:a16="http://schemas.microsoft.com/office/drawing/2014/main" id="{1C664C8C-640D-409F-95AD-749D10F92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4365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4" name="footer-source-5">
            <a:extLst xmlns:a="http://schemas.openxmlformats.org/drawingml/2006/main">
              <a:ext uri="{FF2B5EF4-FFF2-40B4-BE49-F238E27FC236}">
                <a16:creationId xmlns:a16="http://schemas.microsoft.com/office/drawing/2014/main" id="{832F6A1B-EC1D-4D42-B19A-7038D1DC7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SOURCES IN SPEAKER NOTES · RESEARCH-STAGE PROTOTYPE</a:t>
            </a:r>
          </a:p>
        </p:txBody>
      </p:sp>
      <p:sp>
        <p:nvSpPr>
          <p:cNvPr id="5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E7327203-4680-49D9-B1C9-0D0285486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57950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05 / 10</a:t>
            </a:r>
          </a:p>
        </p:txBody>
      </p:sp>
      <p:sp>
        <p:nvSpPr>
          <p:cNvPr id="6" name="workflow-rail">
            <a:extLst xmlns:a="http://schemas.openxmlformats.org/drawingml/2006/main">
              <a:ext uri="{FF2B5EF4-FFF2-40B4-BE49-F238E27FC236}">
                <a16:creationId xmlns:a16="http://schemas.microsoft.com/office/drawing/2014/main" id="{52FDD5A8-B5C8-472E-A1D0-594864314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81350"/>
            <a:ext cx="1038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7" name="workflow-tick-1">
            <a:extLst xmlns:a="http://schemas.openxmlformats.org/drawingml/2006/main">
              <a:ext uri="{FF2B5EF4-FFF2-40B4-BE49-F238E27FC236}">
                <a16:creationId xmlns:a16="http://schemas.microsoft.com/office/drawing/2014/main" id="{B504B0D0-8ADF-44E2-89C2-C351775F4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87229"/>
            </a:solidFill>
            <a:prstDash val="solid"/>
          </a:ln>
        </p:spPr>
      </p:sp>
      <p:sp>
        <p:nvSpPr>
          <p:cNvPr id="8" name="workflow-step-1">
            <a:extLst xmlns:a="http://schemas.openxmlformats.org/drawingml/2006/main">
              <a:ext uri="{FF2B5EF4-FFF2-40B4-BE49-F238E27FC236}">
                <a16:creationId xmlns:a16="http://schemas.microsoft.com/office/drawing/2014/main" id="{63CFC816-1A87-488B-89B8-ADE823205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09750"/>
            <a:ext cx="195262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01 SOURCE · exact page, region or cell</a:t>
            </a:r>
          </a:p>
        </p:txBody>
      </p:sp>
      <p:sp>
        <p:nvSpPr>
          <p:cNvPr id="9" name="workflow-tick-2">
            <a:extLst xmlns:a="http://schemas.openxmlformats.org/drawingml/2006/main">
              <a:ext uri="{FF2B5EF4-FFF2-40B4-BE49-F238E27FC236}">
                <a16:creationId xmlns:a16="http://schemas.microsoft.com/office/drawing/2014/main" id="{884780F3-C200-44E5-A346-717B048E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99085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87229"/>
            </a:solidFill>
            <a:prstDash val="solid"/>
          </a:ln>
        </p:spPr>
      </p:sp>
      <p:sp>
        <p:nvSpPr>
          <p:cNvPr id="10" name="workflow-step-2">
            <a:extLst xmlns:a="http://schemas.openxmlformats.org/drawingml/2006/main">
              <a:ext uri="{FF2B5EF4-FFF2-40B4-BE49-F238E27FC236}">
                <a16:creationId xmlns:a16="http://schemas.microsoft.com/office/drawing/2014/main" id="{2AF8860D-CBEF-4986-955E-DACC62B4D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714750"/>
            <a:ext cx="195262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02 COMPARE · preserve agreement and disagreement</a:t>
            </a:r>
          </a:p>
        </p:txBody>
      </p:sp>
      <p:sp>
        <p:nvSpPr>
          <p:cNvPr id="11" name="workflow-tick-3">
            <a:extLst xmlns:a="http://schemas.openxmlformats.org/drawingml/2006/main">
              <a:ext uri="{FF2B5EF4-FFF2-40B4-BE49-F238E27FC236}">
                <a16:creationId xmlns:a16="http://schemas.microsoft.com/office/drawing/2014/main" id="{D2F3CD00-CF67-4C7F-8F9D-DD8F37932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99085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87229"/>
            </a:solidFill>
            <a:prstDash val="solid"/>
          </a:ln>
        </p:spPr>
      </p:sp>
      <p:sp>
        <p:nvSpPr>
          <p:cNvPr id="12" name="workflow-step-3">
            <a:extLst xmlns:a="http://schemas.openxmlformats.org/drawingml/2006/main">
              <a:ext uri="{FF2B5EF4-FFF2-40B4-BE49-F238E27FC236}">
                <a16:creationId xmlns:a16="http://schemas.microsoft.com/office/drawing/2014/main" id="{AEBF5E23-F8F2-42E7-A004-9D9880A66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809750"/>
            <a:ext cx="195262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03 ESCALATE · no default winner</a:t>
            </a:r>
          </a:p>
        </p:txBody>
      </p:sp>
      <p:sp>
        <p:nvSpPr>
          <p:cNvPr id="13" name="workflow-tick-4">
            <a:extLst xmlns:a="http://schemas.openxmlformats.org/drawingml/2006/main">
              <a:ext uri="{FF2B5EF4-FFF2-40B4-BE49-F238E27FC236}">
                <a16:creationId xmlns:a16="http://schemas.microsoft.com/office/drawing/2014/main" id="{F142AF83-EC20-49D8-9126-1796DD618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99085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87229"/>
            </a:solidFill>
            <a:prstDash val="solid"/>
          </a:ln>
        </p:spPr>
      </p:sp>
      <p:sp>
        <p:nvSpPr>
          <p:cNvPr id="14" name="workflow-step-4">
            <a:extLst xmlns:a="http://schemas.openxmlformats.org/drawingml/2006/main">
              <a:ext uri="{FF2B5EF4-FFF2-40B4-BE49-F238E27FC236}">
                <a16:creationId xmlns:a16="http://schemas.microsoft.com/office/drawing/2014/main" id="{F70EC9F1-E1E1-458C-AF7E-5CFFFA603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714750"/>
            <a:ext cx="195262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04 DECIDE · named reviewer and reason</a:t>
            </a:r>
          </a:p>
        </p:txBody>
      </p:sp>
      <p:sp>
        <p:nvSpPr>
          <p:cNvPr id="15" name="workflow-tick-5">
            <a:extLst xmlns:a="http://schemas.openxmlformats.org/drawingml/2006/main">
              <a:ext uri="{FF2B5EF4-FFF2-40B4-BE49-F238E27FC236}">
                <a16:creationId xmlns:a16="http://schemas.microsoft.com/office/drawing/2014/main" id="{E6BB926B-0493-401A-8FEC-7C1E03F23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990850"/>
            <a:ext cx="0" cy="38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87229"/>
            </a:solidFill>
            <a:prstDash val="solid"/>
          </a:ln>
        </p:spPr>
      </p:sp>
      <p:sp>
        <p:nvSpPr>
          <p:cNvPr id="16" name="workflow-step-5">
            <a:extLst xmlns:a="http://schemas.openxmlformats.org/drawingml/2006/main">
              <a:ext uri="{FF2B5EF4-FFF2-40B4-BE49-F238E27FC236}">
                <a16:creationId xmlns:a16="http://schemas.microsoft.com/office/drawing/2014/main" id="{B4DFA130-18E9-4221-ACE0-22F317E8A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809750"/>
            <a:ext cx="195262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16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05 RETAIN · local JSON and printable HTML manifest</a:t>
            </a:r>
          </a:p>
        </p:txBody>
      </p:sp>
    </p:spTree>
    <p:extLst>
      <p:ext uri="{BB962C8B-B14F-4D97-AF65-F5344CB8AC3E}">
        <p14:creationId xmlns:p14="http://schemas.microsoft.com/office/powerpoint/2010/main" val="5519815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A1F4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brand-6">
            <a:extLst xmlns:a="http://schemas.openxmlformats.org/drawingml/2006/main">
              <a:ext uri="{FF2B5EF4-FFF2-40B4-BE49-F238E27FC236}">
                <a16:creationId xmlns:a16="http://schemas.microsoft.com/office/drawing/2014/main" id="{7CA53371-EE21-4C97-B569-ECEFFBE00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5195CA86-5AE7-4A49-96F4-FE0C168AC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The prototype knows when to stop</a:t>
            </a:r>
          </a:p>
        </p:txBody>
      </p:sp>
      <p:sp>
        <p:nvSpPr>
          <p:cNvPr id="3" name="footer-rule-6">
            <a:extLst xmlns:a="http://schemas.openxmlformats.org/drawingml/2006/main">
              <a:ext uri="{FF2B5EF4-FFF2-40B4-BE49-F238E27FC236}">
                <a16:creationId xmlns:a16="http://schemas.microsoft.com/office/drawing/2014/main" id="{AA5A6D20-1459-4E0F-B971-B496E44F0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4365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3EDE0"/>
            </a:solidFill>
            <a:prstDash val="solid"/>
          </a:ln>
        </p:spPr>
      </p:sp>
      <p:sp>
        <p:nvSpPr>
          <p:cNvPr id="4" name="footer-source-6">
            <a:extLst xmlns:a="http://schemas.openxmlformats.org/drawingml/2006/main">
              <a:ext uri="{FF2B5EF4-FFF2-40B4-BE49-F238E27FC236}">
                <a16:creationId xmlns:a16="http://schemas.microsoft.com/office/drawing/2014/main" id="{F50F35B9-D50D-4F48-8831-938F43367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SOURCES IN SPEAKER NOTES · RESEARCH-STAGE PROTOTYPE</a:t>
            </a:r>
          </a:p>
        </p:txBody>
      </p:sp>
      <p:sp>
        <p:nvSpPr>
          <p:cNvPr id="5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591C8FBE-AD18-4984-A58E-9DFC41C97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57950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F3EDE0"/>
                </a:solidFill>
                <a:latin typeface="Courier New"/>
                <a:ea typeface="Courier New"/>
                <a:cs typeface="Courier New"/>
              </a:rPr>
              <a:t>06 / 10</a:t>
            </a:r>
          </a:p>
        </p:txBody>
      </p:sp>
      <p:sp>
        <p:nvSpPr>
          <p:cNvPr id="6" name="agent-trace-label">
            <a:extLst xmlns:a="http://schemas.openxmlformats.org/drawingml/2006/main">
              <a:ext uri="{FF2B5EF4-FFF2-40B4-BE49-F238E27FC236}">
                <a16:creationId xmlns:a16="http://schemas.microsoft.com/office/drawing/2014/main" id="{0F7BFAAF-1C31-4E7F-820D-1E5C6BADC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609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DETERMINISTIC TRACE</a:t>
            </a:r>
          </a:p>
        </p:txBody>
      </p:sp>
      <p:sp>
        <p:nvSpPr>
          <p:cNvPr id="7" name="agent-trace-spine">
            <a:extLst xmlns:a="http://schemas.openxmlformats.org/drawingml/2006/main">
              <a:ext uri="{FF2B5EF4-FFF2-40B4-BE49-F238E27FC236}">
                <a16:creationId xmlns:a16="http://schemas.microsoft.com/office/drawing/2014/main" id="{2E882589-073D-47EE-8CEA-BAAF52ACE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962150"/>
            <a:ext cx="0" cy="3714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87229"/>
            </a:solidFill>
            <a:prstDash val="solid"/>
          </a:ln>
        </p:spPr>
      </p:sp>
      <p:sp>
        <p:nvSpPr>
          <p:cNvPr id="8" name="agent-propose">
            <a:extLst xmlns:a="http://schemas.openxmlformats.org/drawingml/2006/main">
              <a:ext uri="{FF2B5EF4-FFF2-40B4-BE49-F238E27FC236}">
                <a16:creationId xmlns:a16="http://schemas.microsoft.com/office/drawing/2014/main" id="{F127438B-2DBF-49D0-9F28-BE5FAF003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PROPOSE</a:t>
            </a:r>
          </a:p>
        </p:txBody>
      </p:sp>
      <p:sp>
        <p:nvSpPr>
          <p:cNvPr id="9" name="agent-propose-copy">
            <a:extLst xmlns:a="http://schemas.openxmlformats.org/drawingml/2006/main">
              <a:ext uri="{FF2B5EF4-FFF2-40B4-BE49-F238E27FC236}">
                <a16:creationId xmlns:a16="http://schemas.microsoft.com/office/drawing/2014/main" id="{D38978A5-BE75-4DDC-90B9-86380A241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0383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1875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candidate evidence and exact references</a:t>
            </a:r>
          </a:p>
        </p:txBody>
      </p:sp>
      <p:sp>
        <p:nvSpPr>
          <p:cNvPr id="10" name="agent-abstain">
            <a:extLst xmlns:a="http://schemas.openxmlformats.org/drawingml/2006/main">
              <a:ext uri="{FF2B5EF4-FFF2-40B4-BE49-F238E27FC236}">
                <a16:creationId xmlns:a16="http://schemas.microsoft.com/office/drawing/2014/main" id="{622D6C0D-D005-4C4C-9BEA-CAF3C5694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ABSTAIN</a:t>
            </a:r>
          </a:p>
        </p:txBody>
      </p:sp>
      <p:sp>
        <p:nvSpPr>
          <p:cNvPr id="11" name="agent-abstain-copy">
            <a:extLst xmlns:a="http://schemas.openxmlformats.org/drawingml/2006/main">
              <a:ext uri="{FF2B5EF4-FFF2-40B4-BE49-F238E27FC236}">
                <a16:creationId xmlns:a16="http://schemas.microsoft.com/office/drawing/2014/main" id="{4829BE56-1B69-4493-BCC4-1407D02BE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2766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1875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no candidate evidence; request more</a:t>
            </a:r>
          </a:p>
        </p:txBody>
      </p:sp>
      <p:sp>
        <p:nvSpPr>
          <p:cNvPr id="12" name="agent-decide">
            <a:extLst xmlns:a="http://schemas.openxmlformats.org/drawingml/2006/main">
              <a:ext uri="{FF2B5EF4-FFF2-40B4-BE49-F238E27FC236}">
                <a16:creationId xmlns:a16="http://schemas.microsoft.com/office/drawing/2014/main" id="{068095C6-73F2-4CE9-80A0-4ACB4F350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DECIDE</a:t>
            </a:r>
          </a:p>
        </p:txBody>
      </p:sp>
      <p:sp>
        <p:nvSpPr>
          <p:cNvPr id="13" name="agent-decide-copy">
            <a:extLst xmlns:a="http://schemas.openxmlformats.org/drawingml/2006/main">
              <a:ext uri="{FF2B5EF4-FFF2-40B4-BE49-F238E27FC236}">
                <a16:creationId xmlns:a16="http://schemas.microsoft.com/office/drawing/2014/main" id="{B1AA80B7-539B-46D5-A237-D363E3366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705350"/>
            <a:ext cx="4476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F3EDE0"/>
                </a:solidFill>
                <a:latin typeface="Georgia"/>
                <a:ea typeface="Georgia"/>
                <a:cs typeface="Georgia"/>
              </a:defRPr>
            </a:pPr>
            <a:r>
              <a:rPr sz="1875" b="0" i="0">
                <a:solidFill>
                  <a:srgbClr val="F3EDE0"/>
                </a:solidFill>
                <a:latin typeface="Georgia"/>
                <a:ea typeface="Georgia"/>
                <a:cs typeface="Georgia"/>
              </a:rPr>
              <a:t>only a named human can accept, correct, reject or defer</a:t>
            </a:r>
          </a:p>
        </p:txBody>
      </p:sp>
      <p:sp>
        <p:nvSpPr>
          <p:cNvPr id="14" name="agent-boundary-rule">
            <a:extLst xmlns:a="http://schemas.openxmlformats.org/drawingml/2006/main">
              <a:ext uri="{FF2B5EF4-FFF2-40B4-BE49-F238E27FC236}">
                <a16:creationId xmlns:a16="http://schemas.microsoft.com/office/drawing/2014/main" id="{540511C1-C81B-4876-8701-85E32CA75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87229"/>
            </a:solidFill>
            <a:prstDash val="solid"/>
          </a:ln>
        </p:spPr>
      </p:sp>
      <p:sp>
        <p:nvSpPr>
          <p:cNvPr id="15" name="agent-boundary-copy">
            <a:extLst xmlns:a="http://schemas.openxmlformats.org/drawingml/2006/main">
              <a:ext uri="{FF2B5EF4-FFF2-40B4-BE49-F238E27FC236}">
                <a16:creationId xmlns:a16="http://schemas.microsoft.com/office/drawing/2014/main" id="{613C1AE8-8DB4-4040-B5EB-55635638A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38400"/>
            <a:ext cx="2857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 i="0">
                <a:solidFill>
                  <a:srgbClr val="A87229"/>
                </a:solidFill>
                <a:latin typeface="Georgia"/>
                <a:ea typeface="Georgia"/>
                <a:cs typeface="Georgia"/>
              </a:defRPr>
            </a:pPr>
            <a:r>
              <a:rPr sz="1950" b="0" i="0">
                <a:solidFill>
                  <a:srgbClr val="A87229"/>
                </a:solidFill>
                <a:latin typeface="Georgia"/>
                <a:ea typeface="Georgia"/>
                <a:cs typeface="Georgia"/>
              </a:rPr>
              <a:t>No live model. No compliance conclusion. Harness built and tested before any model enters.</a:t>
            </a:r>
          </a:p>
        </p:txBody>
      </p:sp>
    </p:spTree>
    <p:extLst>
      <p:ext uri="{BB962C8B-B14F-4D97-AF65-F5344CB8AC3E}">
        <p14:creationId xmlns:p14="http://schemas.microsoft.com/office/powerpoint/2010/main" val="156590499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DED6C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brand-7">
            <a:extLst xmlns:a="http://schemas.openxmlformats.org/drawingml/2006/main">
              <a:ext uri="{FF2B5EF4-FFF2-40B4-BE49-F238E27FC236}">
                <a16:creationId xmlns:a16="http://schemas.microsoft.com/office/drawing/2014/main" id="{6129380F-E9D4-4F84-BD5F-03C2792E1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0FDE7D00-8ECC-4A0E-9C82-52A8A9C1F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The current build exposes the full evidence record</a:t>
            </a:r>
          </a:p>
        </p:txBody>
      </p:sp>
      <p:sp>
        <p:nvSpPr>
          <p:cNvPr id="3" name="footer-rule-7">
            <a:extLst xmlns:a="http://schemas.openxmlformats.org/drawingml/2006/main">
              <a:ext uri="{FF2B5EF4-FFF2-40B4-BE49-F238E27FC236}">
                <a16:creationId xmlns:a16="http://schemas.microsoft.com/office/drawing/2014/main" id="{2BD7E518-EC14-4273-8BC4-019E7F6E5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4365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4" name="footer-source-7">
            <a:extLst xmlns:a="http://schemas.openxmlformats.org/drawingml/2006/main">
              <a:ext uri="{FF2B5EF4-FFF2-40B4-BE49-F238E27FC236}">
                <a16:creationId xmlns:a16="http://schemas.microsoft.com/office/drawing/2014/main" id="{14FA81A4-8E34-401A-8A46-16D65E57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SOURCES IN SPEAKER NOTES · RESEARCH-STAGE PROTOTYPE</a:t>
            </a:r>
          </a:p>
        </p:txBody>
      </p:sp>
      <p:sp>
        <p:nvSpPr>
          <p:cNvPr id="5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EFEFEAB1-BBFD-4EA1-A7BB-2B8D4C5E8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57950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07 / 10</a:t>
            </a:r>
          </a:p>
        </p:txBody>
      </p:sp>
      <p:sp>
        <p:nvSpPr>
          <p:cNvPr id="6" name="prototype-proof-label">
            <a:extLst xmlns:a="http://schemas.openxmlformats.org/drawingml/2006/main">
              <a:ext uri="{FF2B5EF4-FFF2-40B4-BE49-F238E27FC236}">
                <a16:creationId xmlns:a16="http://schemas.microsoft.com/office/drawing/2014/main" id="{68F2278E-2EA6-48A0-A22C-1D7768651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2763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CURRENT LOCAL BUILD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dcf1405be44c52"/>
          <a:srcRect xmlns:a="http://schemas.openxmlformats.org/drawingml/2006/main" l="0" t="9" r="0" b="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81075" y="1619250"/>
            <a:ext cx="3600450" cy="3667125"/>
          </a:xfrm>
          <a:prstGeom xmlns:a="http://schemas.openxmlformats.org/drawingml/2006/main" prst="rect">
            <a:avLst/>
          </a:prstGeom>
        </p:spPr>
      </p:pic>
      <p:sp>
        <p:nvSpPr>
          <p:cNvPr id="8" name="prototype-conflict-border">
            <a:extLst xmlns:a="http://schemas.openxmlformats.org/drawingml/2006/main">
              <a:ext uri="{FF2B5EF4-FFF2-40B4-BE49-F238E27FC236}">
                <a16:creationId xmlns:a16="http://schemas.microsoft.com/office/drawing/2014/main" id="{C3C3D9D7-6E08-48F1-9E20-11D3F9794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1619250"/>
            <a:ext cx="3600450" cy="3667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a86cada5f54360"/>
          <a:srcRect xmlns:a="http://schemas.openxmlformats.org/drawingml/2006/main" l="19" t="0" r="1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62525" y="1619250"/>
            <a:ext cx="6248400" cy="3667125"/>
          </a:xfrm>
          <a:prstGeom xmlns:a="http://schemas.openxmlformats.org/drawingml/2006/main" prst="rect">
            <a:avLst/>
          </a:prstGeom>
        </p:spPr>
      </p:pic>
      <p:sp>
        <p:nvSpPr>
          <p:cNvPr id="10" name="prototype-receipt-border">
            <a:extLst xmlns:a="http://schemas.openxmlformats.org/drawingml/2006/main">
              <a:ext uri="{FF2B5EF4-FFF2-40B4-BE49-F238E27FC236}">
                <a16:creationId xmlns:a16="http://schemas.microsoft.com/office/drawing/2014/main" id="{D7F154F0-186B-4CE9-B08D-E683D5464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619250"/>
            <a:ext cx="6248400" cy="3667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11" name="prototype-callout-1">
            <a:extLst xmlns:a="http://schemas.openxmlformats.org/drawingml/2006/main">
              <a:ext uri="{FF2B5EF4-FFF2-40B4-BE49-F238E27FC236}">
                <a16:creationId xmlns:a16="http://schemas.microsoft.com/office/drawing/2014/main" id="{E2FE3118-4791-4F62-8AF2-BFCE8033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429250"/>
            <a:ext cx="200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A1F4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1F44"/>
                </a:solidFill>
                <a:latin typeface="Arial"/>
                <a:ea typeface="Arial"/>
                <a:cs typeface="Arial"/>
              </a:rPr>
              <a:t>Conflict stays side by side.</a:t>
            </a:r>
          </a:p>
        </p:txBody>
      </p:sp>
      <p:sp>
        <p:nvSpPr>
          <p:cNvPr id="12" name="prototype-callout-2">
            <a:extLst xmlns:a="http://schemas.openxmlformats.org/drawingml/2006/main">
              <a:ext uri="{FF2B5EF4-FFF2-40B4-BE49-F238E27FC236}">
                <a16:creationId xmlns:a16="http://schemas.microsoft.com/office/drawing/2014/main" id="{13E0886E-B46F-403D-AD92-7A7BC8ADA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5429250"/>
            <a:ext cx="200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A1F4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1F44"/>
                </a:solidFill>
                <a:latin typeface="Arial"/>
                <a:ea typeface="Arial"/>
                <a:cs typeface="Arial"/>
              </a:rPr>
              <a:t>Human reason is required.</a:t>
            </a:r>
          </a:p>
        </p:txBody>
      </p:sp>
      <p:sp>
        <p:nvSpPr>
          <p:cNvPr id="13" name="prototype-callout-3">
            <a:extLst xmlns:a="http://schemas.openxmlformats.org/drawingml/2006/main">
              <a:ext uri="{FF2B5EF4-FFF2-40B4-BE49-F238E27FC236}">
                <a16:creationId xmlns:a16="http://schemas.microsoft.com/office/drawing/2014/main" id="{C56B6142-98A2-40B4-A30E-842DF612C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5429250"/>
            <a:ext cx="3238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A1F4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0A1F44"/>
                </a:solidFill>
                <a:latin typeface="Arial"/>
                <a:ea typeface="Arial"/>
                <a:cs typeface="Arial"/>
              </a:rPr>
              <a:t>Receipt retains fingerprints, both candidates and unresolved evidence.</a:t>
            </a:r>
          </a:p>
        </p:txBody>
      </p:sp>
      <p:sp>
        <p:nvSpPr>
          <p:cNvPr id="14" name="prototype-callout-4">
            <a:extLst xmlns:a="http://schemas.openxmlformats.org/drawingml/2006/main">
              <a:ext uri="{FF2B5EF4-FFF2-40B4-BE49-F238E27FC236}">
                <a16:creationId xmlns:a16="http://schemas.microsoft.com/office/drawing/2014/main" id="{A322432E-063E-42CA-B206-5539DC8F2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429250"/>
            <a:ext cx="2762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96491A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96491A"/>
                </a:solidFill>
                <a:latin typeface="Arial"/>
                <a:ea typeface="Arial"/>
                <a:cs typeface="Arial"/>
              </a:rPr>
              <a:t>Synthetic data only · no filing · no regulator connection</a:t>
            </a:r>
          </a:p>
        </p:txBody>
      </p:sp>
    </p:spTree>
    <p:extLst>
      <p:ext uri="{BB962C8B-B14F-4D97-AF65-F5344CB8AC3E}">
        <p14:creationId xmlns:p14="http://schemas.microsoft.com/office/powerpoint/2010/main" val="132767446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EDE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brand-8">
            <a:extLst xmlns:a="http://schemas.openxmlformats.org/drawingml/2006/main">
              <a:ext uri="{FF2B5EF4-FFF2-40B4-BE49-F238E27FC236}">
                <a16:creationId xmlns:a16="http://schemas.microsoft.com/office/drawing/2014/main" id="{FD6DBA17-73F2-4EA2-BFDD-D6C967EF4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5C0BADBD-3E69-4221-84E1-405325637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Revenue here is a sensitivity test, not a forecast</a:t>
            </a:r>
          </a:p>
        </p:txBody>
      </p:sp>
      <p:sp>
        <p:nvSpPr>
          <p:cNvPr id="3" name="footer-rule-8">
            <a:extLst xmlns:a="http://schemas.openxmlformats.org/drawingml/2006/main">
              <a:ext uri="{FF2B5EF4-FFF2-40B4-BE49-F238E27FC236}">
                <a16:creationId xmlns:a16="http://schemas.microsoft.com/office/drawing/2014/main" id="{701C7B0C-9176-4F5B-B46C-79A075F0B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4365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4" name="footer-source-8">
            <a:extLst xmlns:a="http://schemas.openxmlformats.org/drawingml/2006/main">
              <a:ext uri="{FF2B5EF4-FFF2-40B4-BE49-F238E27FC236}">
                <a16:creationId xmlns:a16="http://schemas.microsoft.com/office/drawing/2014/main" id="{C1C66C06-A791-4FB9-BC18-6307933FF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SOURCES IN SPEAKER NOTES · RESEARCH-STAGE PROTOTYPE</a:t>
            </a:r>
          </a:p>
        </p:txBody>
      </p:sp>
      <p:sp>
        <p:nvSpPr>
          <p:cNvPr id="5" name="footer-page-8">
            <a:extLst xmlns:a="http://schemas.openxmlformats.org/drawingml/2006/main">
              <a:ext uri="{FF2B5EF4-FFF2-40B4-BE49-F238E27FC236}">
                <a16:creationId xmlns:a16="http://schemas.microsoft.com/office/drawing/2014/main" id="{60708295-E1D4-49E0-88B8-0CD3E5846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57950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08 / 10</a:t>
            </a:r>
          </a:p>
        </p:txBody>
      </p:sp>
      <p:sp>
        <p:nvSpPr>
          <p:cNvPr id="6" name="sensitivity-label">
            <a:extLst xmlns:a="http://schemas.openxmlformats.org/drawingml/2006/main">
              <a:ext uri="{FF2B5EF4-FFF2-40B4-BE49-F238E27FC236}">
                <a16:creationId xmlns:a16="http://schemas.microsoft.com/office/drawing/2014/main" id="{0891D985-E8E6-47D2-BEBC-612093DA5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525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ILLUSTRATIVE ARR SENSITIVITY</a:t>
            </a:r>
          </a:p>
        </p:txBody>
      </p:sp>
      <p:sp>
        <p:nvSpPr>
          <p:cNvPr id="7" name="sensitivity-row-0">
            <a:extLst xmlns:a="http://schemas.openxmlformats.org/drawingml/2006/main">
              <a:ext uri="{FF2B5EF4-FFF2-40B4-BE49-F238E27FC236}">
                <a16:creationId xmlns:a16="http://schemas.microsoft.com/office/drawing/2014/main" id="{AFA94020-C898-414B-8682-F23C4A840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552700"/>
            <a:ext cx="5238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86E"/>
            </a:solidFill>
            <a:prstDash val="solid"/>
          </a:ln>
        </p:spPr>
      </p:sp>
      <p:sp>
        <p:nvSpPr>
          <p:cNvPr id="8" name="sensitivity-0-0">
            <a:extLst xmlns:a="http://schemas.openxmlformats.org/drawingml/2006/main">
              <a:ext uri="{FF2B5EF4-FFF2-40B4-BE49-F238E27FC236}">
                <a16:creationId xmlns:a16="http://schemas.microsoft.com/office/drawing/2014/main" id="{22A934A8-E72C-4E2C-A451-602C1FDAA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52600"/>
            <a:ext cx="1428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ENTITIES</a:t>
            </a:r>
          </a:p>
        </p:txBody>
      </p:sp>
      <p:sp>
        <p:nvSpPr>
          <p:cNvPr id="9" name="sensitivity-0-1">
            <a:extLst xmlns:a="http://schemas.openxmlformats.org/drawingml/2006/main">
              <a:ext uri="{FF2B5EF4-FFF2-40B4-BE49-F238E27FC236}">
                <a16:creationId xmlns:a16="http://schemas.microsoft.com/office/drawing/2014/main" id="{990479AA-6507-4DEF-A174-E888EDEB5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752600"/>
            <a:ext cx="1905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₹3L</a:t>
            </a:r>
          </a:p>
        </p:txBody>
      </p:sp>
      <p:sp>
        <p:nvSpPr>
          <p:cNvPr id="10" name="sensitivity-0-2">
            <a:extLst xmlns:a="http://schemas.openxmlformats.org/drawingml/2006/main">
              <a:ext uri="{FF2B5EF4-FFF2-40B4-BE49-F238E27FC236}">
                <a16:creationId xmlns:a16="http://schemas.microsoft.com/office/drawing/2014/main" id="{2E8C34F1-AEE8-467F-ADE7-91291F27F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752600"/>
            <a:ext cx="1905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₹12L</a:t>
            </a:r>
          </a:p>
        </p:txBody>
      </p:sp>
      <p:sp>
        <p:nvSpPr>
          <p:cNvPr id="11" name="sensitivity-row-1">
            <a:extLst xmlns:a="http://schemas.openxmlformats.org/drawingml/2006/main">
              <a:ext uri="{FF2B5EF4-FFF2-40B4-BE49-F238E27FC236}">
                <a16:creationId xmlns:a16="http://schemas.microsoft.com/office/drawing/2014/main" id="{C17A2F64-553F-4492-8509-9201D8EFE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52800"/>
            <a:ext cx="5238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86E"/>
            </a:solidFill>
            <a:prstDash val="solid"/>
          </a:ln>
        </p:spPr>
      </p:sp>
      <p:sp>
        <p:nvSpPr>
          <p:cNvPr id="12" name="sensitivity-1-0">
            <a:extLst xmlns:a="http://schemas.openxmlformats.org/drawingml/2006/main">
              <a:ext uri="{FF2B5EF4-FFF2-40B4-BE49-F238E27FC236}">
                <a16:creationId xmlns:a16="http://schemas.microsoft.com/office/drawing/2014/main" id="{855519A3-191C-47CD-A45A-CB0FB10A7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552700"/>
            <a:ext cx="1428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5</a:t>
            </a:r>
          </a:p>
        </p:txBody>
      </p:sp>
      <p:sp>
        <p:nvSpPr>
          <p:cNvPr id="13" name="sensitivity-1-1">
            <a:extLst xmlns:a="http://schemas.openxmlformats.org/drawingml/2006/main">
              <a:ext uri="{FF2B5EF4-FFF2-40B4-BE49-F238E27FC236}">
                <a16:creationId xmlns:a16="http://schemas.microsoft.com/office/drawing/2014/main" id="{08D1C985-F300-42F1-929F-CA1DEAA60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552700"/>
            <a:ext cx="1905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22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₹15L</a:t>
            </a:r>
          </a:p>
        </p:txBody>
      </p:sp>
      <p:sp>
        <p:nvSpPr>
          <p:cNvPr id="14" name="sensitivity-1-2">
            <a:extLst xmlns:a="http://schemas.openxmlformats.org/drawingml/2006/main">
              <a:ext uri="{FF2B5EF4-FFF2-40B4-BE49-F238E27FC236}">
                <a16:creationId xmlns:a16="http://schemas.microsoft.com/office/drawing/2014/main" id="{70DBAB46-43CB-44A4-A6F4-2B4DB8EDE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552700"/>
            <a:ext cx="1905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22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₹60L</a:t>
            </a:r>
          </a:p>
        </p:txBody>
      </p:sp>
      <p:sp>
        <p:nvSpPr>
          <p:cNvPr id="15" name="sensitivity-row-2">
            <a:extLst xmlns:a="http://schemas.openxmlformats.org/drawingml/2006/main">
              <a:ext uri="{FF2B5EF4-FFF2-40B4-BE49-F238E27FC236}">
                <a16:creationId xmlns:a16="http://schemas.microsoft.com/office/drawing/2014/main" id="{8C659FAB-9A19-4ECE-92F1-C9DCDAA8D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52900"/>
            <a:ext cx="5238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86E"/>
            </a:solidFill>
            <a:prstDash val="solid"/>
          </a:ln>
        </p:spPr>
      </p:sp>
      <p:sp>
        <p:nvSpPr>
          <p:cNvPr id="16" name="sensitivity-2-0">
            <a:extLst xmlns:a="http://schemas.openxmlformats.org/drawingml/2006/main">
              <a:ext uri="{FF2B5EF4-FFF2-40B4-BE49-F238E27FC236}">
                <a16:creationId xmlns:a16="http://schemas.microsoft.com/office/drawing/2014/main" id="{FCDD511A-DB09-4581-B2CE-B1ABE6630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52800"/>
            <a:ext cx="1428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50</a:t>
            </a:r>
          </a:p>
        </p:txBody>
      </p:sp>
      <p:sp>
        <p:nvSpPr>
          <p:cNvPr id="17" name="sensitivity-2-1">
            <a:extLst xmlns:a="http://schemas.openxmlformats.org/drawingml/2006/main">
              <a:ext uri="{FF2B5EF4-FFF2-40B4-BE49-F238E27FC236}">
                <a16:creationId xmlns:a16="http://schemas.microsoft.com/office/drawing/2014/main" id="{0E9F9F5F-5062-495E-948A-5A015CA1C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352800"/>
            <a:ext cx="1905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22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₹1.5Cr</a:t>
            </a:r>
          </a:p>
        </p:txBody>
      </p:sp>
      <p:sp>
        <p:nvSpPr>
          <p:cNvPr id="18" name="sensitivity-2-2">
            <a:extLst xmlns:a="http://schemas.openxmlformats.org/drawingml/2006/main">
              <a:ext uri="{FF2B5EF4-FFF2-40B4-BE49-F238E27FC236}">
                <a16:creationId xmlns:a16="http://schemas.microsoft.com/office/drawing/2014/main" id="{F2D7C0B9-2C56-4955-ABE4-CFEE2B77A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352800"/>
            <a:ext cx="1905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225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₹6Cr</a:t>
            </a:r>
          </a:p>
        </p:txBody>
      </p:sp>
      <p:sp>
        <p:nvSpPr>
          <p:cNvPr id="19" name="sensitivity-divider">
            <a:extLst xmlns:a="http://schemas.openxmlformats.org/drawingml/2006/main">
              <a:ext uri="{FF2B5EF4-FFF2-40B4-BE49-F238E27FC236}">
                <a16:creationId xmlns:a16="http://schemas.microsoft.com/office/drawing/2014/main" id="{D058E4ED-FDDE-43BC-BA6F-FD9756A47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1524000"/>
            <a:ext cx="0" cy="3905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87229"/>
            </a:solidFill>
            <a:prstDash val="solid"/>
          </a:ln>
        </p:spPr>
      </p:sp>
      <p:sp>
        <p:nvSpPr>
          <p:cNvPr id="20" name="sensitivity-gates">
            <a:extLst xmlns:a="http://schemas.openxmlformats.org/drawingml/2006/main">
              <a:ext uri="{FF2B5EF4-FFF2-40B4-BE49-F238E27FC236}">
                <a16:creationId xmlns:a16="http://schemas.microsoft.com/office/drawing/2014/main" id="{C8260EC5-0B94-421B-8079-5A57CCB84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809750"/>
            <a:ext cx="4000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Unproven gates: buyer, bundling risk, legal perimeter, paid test, support economics</a:t>
            </a:r>
          </a:p>
        </p:txBody>
      </p:sp>
      <p:sp>
        <p:nvSpPr>
          <p:cNvPr id="21" name="footer-sensitivity-hypothesis-label">
            <a:extLst xmlns:a="http://schemas.openxmlformats.org/drawingml/2006/main">
              <a:ext uri="{FF2B5EF4-FFF2-40B4-BE49-F238E27FC236}">
                <a16:creationId xmlns:a16="http://schemas.microsoft.com/office/drawing/2014/main" id="{C2509334-798A-4BA1-8E32-30A188C4A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766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96491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96491A"/>
                </a:solidFill>
                <a:latin typeface="Courier New"/>
                <a:ea typeface="Courier New"/>
                <a:cs typeface="Courier New"/>
              </a:rPr>
              <a:t>HYPOTHESIS</a:t>
            </a:r>
          </a:p>
        </p:txBody>
      </p:sp>
      <p:sp>
        <p:nvSpPr>
          <p:cNvPr id="22" name="sensitivity-hypothesis">
            <a:extLst xmlns:a="http://schemas.openxmlformats.org/drawingml/2006/main">
              <a:ext uri="{FF2B5EF4-FFF2-40B4-BE49-F238E27FC236}">
                <a16:creationId xmlns:a16="http://schemas.microsoft.com/office/drawing/2014/main" id="{33E80B8C-435B-4978-B337-146A63F78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505200"/>
            <a:ext cx="4000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1">
                <a:solidFill>
                  <a:srgbClr val="96491A"/>
                </a:solidFill>
                <a:latin typeface="Arial"/>
                <a:ea typeface="Arial"/>
                <a:cs typeface="Arial"/>
              </a:defRPr>
            </a:pPr>
            <a:r>
              <a:rPr sz="1650" b="0" i="1">
                <a:solidFill>
                  <a:srgbClr val="96491A"/>
                </a:solidFill>
                <a:latin typeface="Arial"/>
                <a:ea typeface="Arial"/>
                <a:cs typeface="Arial"/>
              </a:rPr>
              <a:t>If the wedge locks: the same evidence substrate extends to adjacent regulated-reporting workflows (hypothesis)</a:t>
            </a:r>
          </a:p>
        </p:txBody>
      </p:sp>
      <p:sp>
        <p:nvSpPr>
          <p:cNvPr id="23" name="sensitivity-disclaimer">
            <a:extLst xmlns:a="http://schemas.openxmlformats.org/drawingml/2006/main">
              <a:ext uri="{FF2B5EF4-FFF2-40B4-BE49-F238E27FC236}">
                <a16:creationId xmlns:a16="http://schemas.microsoft.com/office/drawing/2014/main" id="{98A4B2E2-F85E-4014-B24B-D955F3C38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705350"/>
            <a:ext cx="400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625B53"/>
                </a:solidFill>
                <a:latin typeface="Georgia"/>
                <a:ea typeface="Georgia"/>
                <a:cs typeface="Georgia"/>
              </a:defRPr>
            </a:pPr>
            <a:r>
              <a:rPr sz="1650" b="0" i="0">
                <a:solidFill>
                  <a:srgbClr val="625B53"/>
                </a:solidFill>
                <a:latin typeface="Georgia"/>
                <a:ea typeface="Georgia"/>
                <a:cs typeface="Georgia"/>
              </a:rPr>
              <a:t>Not TAM/WTP.</a:t>
            </a:r>
          </a:p>
        </p:txBody>
      </p:sp>
    </p:spTree>
    <p:extLst>
      <p:ext uri="{BB962C8B-B14F-4D97-AF65-F5344CB8AC3E}">
        <p14:creationId xmlns:p14="http://schemas.microsoft.com/office/powerpoint/2010/main" val="10806736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DED6C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brand-9">
            <a:extLst xmlns:a="http://schemas.openxmlformats.org/drawingml/2006/main">
              <a:ext uri="{FF2B5EF4-FFF2-40B4-BE49-F238E27FC236}">
                <a16:creationId xmlns:a16="http://schemas.microsoft.com/office/drawing/2014/main" id="{99E2E483-4FFF-4AB8-BBF3-AA290B55B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KRISEVA  /  ATTEST</a:t>
            </a:r>
          </a:p>
        </p:txBody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8C165E53-07A8-4FF0-B9C9-07E767ED3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One accountable founder. One defined finance lane.</a:t>
            </a:r>
          </a:p>
        </p:txBody>
      </p:sp>
      <p:sp>
        <p:nvSpPr>
          <p:cNvPr id="3" name="footer-rule-9">
            <a:extLst xmlns:a="http://schemas.openxmlformats.org/drawingml/2006/main">
              <a:ext uri="{FF2B5EF4-FFF2-40B4-BE49-F238E27FC236}">
                <a16:creationId xmlns:a16="http://schemas.microsoft.com/office/drawing/2014/main" id="{FCEB8C1E-187F-4897-8311-665F91195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4365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A1F44"/>
            </a:solidFill>
            <a:prstDash val="solid"/>
          </a:ln>
        </p:spPr>
      </p:sp>
      <p:sp>
        <p:nvSpPr>
          <p:cNvPr id="4" name="footer-source-9">
            <a:extLst xmlns:a="http://schemas.openxmlformats.org/drawingml/2006/main">
              <a:ext uri="{FF2B5EF4-FFF2-40B4-BE49-F238E27FC236}">
                <a16:creationId xmlns:a16="http://schemas.microsoft.com/office/drawing/2014/main" id="{35293825-FE09-4B15-A907-FD80F8309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625B53"/>
                </a:solidFill>
                <a:latin typeface="Courier New"/>
                <a:ea typeface="Courier New"/>
                <a:cs typeface="Courier New"/>
              </a:rPr>
              <a:t>SOURCES IN SPEAKER NOTES · RESEARCH-STAGE PROTOTYPE</a:t>
            </a:r>
          </a:p>
        </p:txBody>
      </p:sp>
      <p:sp>
        <p:nvSpPr>
          <p:cNvPr id="5" name="footer-page-9">
            <a:extLst xmlns:a="http://schemas.openxmlformats.org/drawingml/2006/main">
              <a:ext uri="{FF2B5EF4-FFF2-40B4-BE49-F238E27FC236}">
                <a16:creationId xmlns:a16="http://schemas.microsoft.com/office/drawing/2014/main" id="{F9F911A3-643E-413F-B8F8-3E73C3084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457950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0A1F44"/>
                </a:solidFill>
                <a:latin typeface="Courier New"/>
                <a:ea typeface="Courier New"/>
                <a:cs typeface="Courier New"/>
              </a:rPr>
              <a:t>09 / 10</a:t>
            </a:r>
          </a:p>
        </p:txBody>
      </p:sp>
      <p:sp>
        <p:nvSpPr>
          <p:cNvPr id="6" name="ownership-divider">
            <a:extLst xmlns:a="http://schemas.openxmlformats.org/drawingml/2006/main">
              <a:ext uri="{FF2B5EF4-FFF2-40B4-BE49-F238E27FC236}">
                <a16:creationId xmlns:a16="http://schemas.microsoft.com/office/drawing/2014/main" id="{CDA20BEC-A5AE-4DAA-A5EA-C590305FB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81150"/>
            <a:ext cx="0" cy="3257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87229"/>
            </a:solidFill>
            <a:prstDash val="solid"/>
          </a:ln>
        </p:spPr>
      </p:sp>
      <p:sp>
        <p:nvSpPr>
          <p:cNvPr id="7" name="ownership-ayush-label">
            <a:extLst xmlns:a="http://schemas.openxmlformats.org/drawingml/2006/main">
              <a:ext uri="{FF2B5EF4-FFF2-40B4-BE49-F238E27FC236}">
                <a16:creationId xmlns:a16="http://schemas.microsoft.com/office/drawing/2014/main" id="{D0A83A69-A182-4593-B68E-07AC49FE0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33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AYUSH TIWARY</a:t>
            </a:r>
          </a:p>
        </p:txBody>
      </p:sp>
      <p:sp>
        <p:nvSpPr>
          <p:cNvPr id="8" name="ownership-ayush-copy">
            <a:extLst xmlns:a="http://schemas.openxmlformats.org/drawingml/2006/main">
              <a:ext uri="{FF2B5EF4-FFF2-40B4-BE49-F238E27FC236}">
                <a16:creationId xmlns:a16="http://schemas.microsoft.com/office/drawing/2014/main" id="{884A22C3-98FF-487F-A598-F76A046B4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24100"/>
            <a:ext cx="47625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100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Engineering, integration, test evidence, packaging. KRISEVA ships evidence-first, human-review procurement software in Indian defense today.</a:t>
            </a:r>
          </a:p>
        </p:txBody>
      </p:sp>
      <p:sp>
        <p:nvSpPr>
          <p:cNvPr id="9" name="ownership-finance-label">
            <a:extLst xmlns:a="http://schemas.openxmlformats.org/drawingml/2006/main">
              <a:ext uri="{FF2B5EF4-FFF2-40B4-BE49-F238E27FC236}">
                <a16:creationId xmlns:a16="http://schemas.microsoft.com/office/drawing/2014/main" id="{7118E86A-A12C-4304-AE19-B01750069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335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A87229"/>
                </a:solidFill>
                <a:latin typeface="Courier New"/>
                <a:ea typeface="Courier New"/>
                <a:cs typeface="Courier New"/>
              </a:rPr>
              <a:t>FINANCE &amp; BUSINESS ANALYSIS LANE</a:t>
            </a:r>
          </a:p>
        </p:txBody>
      </p:sp>
      <p:sp>
        <p:nvSpPr>
          <p:cNvPr id="10" name="ownership-finance-copy">
            <a:extLst xmlns:a="http://schemas.openxmlformats.org/drawingml/2006/main">
              <a:ext uri="{FF2B5EF4-FFF2-40B4-BE49-F238E27FC236}">
                <a16:creationId xmlns:a16="http://schemas.microsoft.com/office/drawing/2014/main" id="{0C4161A3-0816-4E06-AE40-C4E4BD68C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81250"/>
            <a:ext cx="476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 i="0">
                <a:solidFill>
                  <a:srgbClr val="0A1F44"/>
                </a:solidFill>
                <a:latin typeface="Georgia"/>
                <a:ea typeface="Georgia"/>
                <a:cs typeface="Georgia"/>
              </a:defRPr>
            </a:pPr>
            <a:r>
              <a:rPr sz="2175" b="0" i="0">
                <a:solidFill>
                  <a:srgbClr val="0A1F44"/>
                </a:solidFill>
                <a:latin typeface="Georgia"/>
                <a:ea typeface="Georgia"/>
                <a:cs typeface="Georgia"/>
              </a:rPr>
              <a:t>Case consistency, buyer hypotheses, pricing research, workflow QA.</a:t>
            </a:r>
          </a:p>
        </p:txBody>
      </p:sp>
      <p:sp>
        <p:nvSpPr>
          <p:cNvPr id="11" name="ownership-gate-band">
            <a:extLst xmlns:a="http://schemas.openxmlformats.org/drawingml/2006/main">
              <a:ext uri="{FF2B5EF4-FFF2-40B4-BE49-F238E27FC236}">
                <a16:creationId xmlns:a16="http://schemas.microsoft.com/office/drawing/2014/main" id="{4460F8E4-CA97-4F64-AC91-FF27329D1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67300"/>
            <a:ext cx="11049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F44"/>
          </a:solidFill>
          <a:ln xmlns:a="http://schemas.openxmlformats.org/drawingml/2006/main" w="0">
            <a:solidFill>
              <a:srgbClr val="0A1F44"/>
            </a:solidFill>
            <a:prstDash val="solid"/>
          </a:ln>
        </p:spPr>
      </p:sp>
      <p:sp>
        <p:nvSpPr>
          <p:cNvPr id="12" name="ownership-gate">
            <a:extLst xmlns:a="http://schemas.openxmlformats.org/drawingml/2006/main">
              <a:ext uri="{FF2B5EF4-FFF2-40B4-BE49-F238E27FC236}">
                <a16:creationId xmlns:a16="http://schemas.microsoft.com/office/drawing/2014/main" id="{1A028E25-7E09-4DCA-BBEB-D5C52516B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57800"/>
            <a:ext cx="10572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3EDE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3EDE0"/>
                </a:solidFill>
                <a:latin typeface="Arial"/>
                <a:ea typeface="Arial"/>
                <a:cs typeface="Arial"/>
              </a:rPr>
              <a:t>Proposed contributor · pending written acceptance and public attribution.</a:t>
            </a:r>
          </a:p>
        </p:txBody>
      </p:sp>
    </p:spTree>
    <p:extLst>
      <p:ext uri="{BB962C8B-B14F-4D97-AF65-F5344CB8AC3E}">
        <p14:creationId xmlns:p14="http://schemas.microsoft.com/office/powerpoint/2010/main" val="109407924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2026-08-13T18:34:40.5510000Z</dcterms:created>
  <dcterms:modified xsi:type="dcterms:W3CDTF">2026-08-13T18:34:40.5510000Z</dcterms:modified>
</coreProperties>
</file>